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sldIdLst>
    <p:sldId id="256" r:id="rId5"/>
    <p:sldId id="258" r:id="rId6"/>
    <p:sldId id="278" r:id="rId7"/>
    <p:sldId id="276" r:id="rId8"/>
    <p:sldId id="279" r:id="rId9"/>
    <p:sldId id="280" r:id="rId10"/>
    <p:sldId id="281" r:id="rId11"/>
    <p:sldId id="282" r:id="rId12"/>
    <p:sldId id="283" r:id="rId13"/>
    <p:sldId id="285" r:id="rId14"/>
    <p:sldId id="284" r:id="rId15"/>
  </p:sldIdLst>
  <p:sldSz cx="18288000" cy="10287000"/>
  <p:notesSz cx="6858000" cy="9144000"/>
  <p:embeddedFontLst>
    <p:embeddedFont>
      <p:font typeface="Lexend Deca" panose="020B0604020202020204" charset="0"/>
      <p:regular r:id="rId16"/>
    </p:embeddedFont>
    <p:embeddedFont>
      <p:font typeface="Lexend Deca Bold" panose="020B0604020202020204" charset="0"/>
      <p:bold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0" d="100"/>
          <a:sy n="40" d="100"/>
        </p:scale>
        <p:origin x="828" y="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2.fntdata"/><Relationship Id="rId2" Type="http://schemas.openxmlformats.org/officeDocument/2006/relationships/customXml" Target="../customXml/item2.xml"/><Relationship Id="rId16" Type="http://schemas.openxmlformats.org/officeDocument/2006/relationships/font" Target="fonts/font1.fntdata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826162" y="-2662062"/>
            <a:ext cx="21114162" cy="12949062"/>
            <a:chOff x="0" y="0"/>
            <a:chExt cx="938407" cy="57551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938407" cy="575514"/>
            </a:xfrm>
            <a:custGeom>
              <a:avLst/>
              <a:gdLst/>
              <a:ahLst/>
              <a:cxnLst/>
              <a:rect l="l" t="t" r="r" b="b"/>
              <a:pathLst>
                <a:path w="938407" h="575514">
                  <a:moveTo>
                    <a:pt x="110001" y="0"/>
                  </a:moveTo>
                  <a:lnTo>
                    <a:pt x="828406" y="0"/>
                  </a:lnTo>
                  <a:cubicBezTo>
                    <a:pt x="889158" y="0"/>
                    <a:pt x="938407" y="49249"/>
                    <a:pt x="938407" y="110001"/>
                  </a:cubicBezTo>
                  <a:lnTo>
                    <a:pt x="938407" y="465513"/>
                  </a:lnTo>
                  <a:cubicBezTo>
                    <a:pt x="938407" y="526265"/>
                    <a:pt x="889158" y="575514"/>
                    <a:pt x="828406" y="575514"/>
                  </a:cubicBezTo>
                  <a:lnTo>
                    <a:pt x="110001" y="575514"/>
                  </a:lnTo>
                  <a:cubicBezTo>
                    <a:pt x="80827" y="575514"/>
                    <a:pt x="52848" y="563924"/>
                    <a:pt x="32219" y="543295"/>
                  </a:cubicBezTo>
                  <a:cubicBezTo>
                    <a:pt x="11589" y="522666"/>
                    <a:pt x="0" y="494687"/>
                    <a:pt x="0" y="465513"/>
                  </a:cubicBezTo>
                  <a:lnTo>
                    <a:pt x="0" y="110001"/>
                  </a:lnTo>
                  <a:cubicBezTo>
                    <a:pt x="0" y="49249"/>
                    <a:pt x="49249" y="0"/>
                    <a:pt x="110001" y="0"/>
                  </a:cubicBezTo>
                  <a:close/>
                </a:path>
              </a:pathLst>
            </a:custGeom>
            <a:solidFill>
              <a:srgbClr val="21409A"/>
            </a:solidFill>
          </p:spPr>
          <p:txBody>
            <a:bodyPr/>
            <a:lstStyle/>
            <a:p>
              <a:endParaRPr lang="en-CA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85725"/>
              <a:ext cx="812800" cy="8985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24"/>
                </a:lnSpc>
              </a:pPr>
              <a:endParaRPr/>
            </a:p>
          </p:txBody>
        </p:sp>
      </p:grpSp>
      <p:sp>
        <p:nvSpPr>
          <p:cNvPr id="5" name="AutoShape 5"/>
          <p:cNvSpPr/>
          <p:nvPr/>
        </p:nvSpPr>
        <p:spPr>
          <a:xfrm flipV="1">
            <a:off x="1912549" y="2952709"/>
            <a:ext cx="8642350" cy="0"/>
          </a:xfrm>
          <a:prstGeom prst="line">
            <a:avLst/>
          </a:prstGeom>
          <a:ln w="247650" cap="rnd">
            <a:solidFill>
              <a:srgbClr val="03A58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CA"/>
          </a:p>
        </p:txBody>
      </p:sp>
      <p:sp>
        <p:nvSpPr>
          <p:cNvPr id="6" name="Freeform 6"/>
          <p:cNvSpPr/>
          <p:nvPr/>
        </p:nvSpPr>
        <p:spPr>
          <a:xfrm>
            <a:off x="15017119" y="7104615"/>
            <a:ext cx="1676276" cy="1673537"/>
          </a:xfrm>
          <a:custGeom>
            <a:avLst/>
            <a:gdLst/>
            <a:ahLst/>
            <a:cxnLst/>
            <a:rect l="l" t="t" r="r" b="b"/>
            <a:pathLst>
              <a:path w="1676276" h="1673537">
                <a:moveTo>
                  <a:pt x="0" y="0"/>
                </a:moveTo>
                <a:lnTo>
                  <a:pt x="1676276" y="0"/>
                </a:lnTo>
                <a:lnTo>
                  <a:pt x="1676276" y="1673537"/>
                </a:lnTo>
                <a:lnTo>
                  <a:pt x="0" y="167353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sp>
        <p:nvSpPr>
          <p:cNvPr id="7" name="TextBox 7"/>
          <p:cNvSpPr txBox="1"/>
          <p:nvPr/>
        </p:nvSpPr>
        <p:spPr>
          <a:xfrm>
            <a:off x="1950290" y="1748234"/>
            <a:ext cx="13343319" cy="43997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11909"/>
              </a:lnSpc>
              <a:spcBef>
                <a:spcPct val="0"/>
              </a:spcBef>
            </a:pPr>
            <a:r>
              <a:rPr lang="en-US" sz="9924" dirty="0">
                <a:solidFill>
                  <a:srgbClr val="FFFFFF"/>
                </a:solidFill>
                <a:latin typeface="Lexend Deca"/>
              </a:rPr>
              <a:t>Karis Disability Services</a:t>
            </a:r>
          </a:p>
          <a:p>
            <a:pPr marL="0" lvl="0" indent="0">
              <a:lnSpc>
                <a:spcPts val="11909"/>
              </a:lnSpc>
              <a:spcBef>
                <a:spcPct val="0"/>
              </a:spcBef>
            </a:pPr>
            <a:r>
              <a:rPr lang="en-US" sz="6600" dirty="0">
                <a:solidFill>
                  <a:srgbClr val="FFFFFF"/>
                </a:solidFill>
                <a:latin typeface="Lexend Deca"/>
              </a:rPr>
              <a:t>(Formerly Christian Horizons) 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910204" y="8247821"/>
            <a:ext cx="8566150" cy="15673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4199"/>
              </a:lnSpc>
              <a:spcBef>
                <a:spcPct val="0"/>
              </a:spcBef>
            </a:pPr>
            <a:r>
              <a:rPr lang="en-US" sz="2799" b="1" dirty="0">
                <a:solidFill>
                  <a:srgbClr val="FFFFFF"/>
                </a:solidFill>
                <a:latin typeface="Lexend Deca"/>
              </a:rPr>
              <a:t>David Petkau, Director of Community </a:t>
            </a:r>
            <a:r>
              <a:rPr lang="en-US" sz="2799" dirty="0">
                <a:solidFill>
                  <a:srgbClr val="FFFFFF"/>
                </a:solidFill>
                <a:latin typeface="Lexend Deca"/>
              </a:rPr>
              <a:t>Engagment, Executive Director (South District)</a:t>
            </a:r>
          </a:p>
          <a:p>
            <a:pPr marL="0" lvl="0" indent="0">
              <a:lnSpc>
                <a:spcPts val="4199"/>
              </a:lnSpc>
              <a:spcBef>
                <a:spcPct val="0"/>
              </a:spcBef>
            </a:pPr>
            <a:r>
              <a:rPr lang="en-US" sz="2799" dirty="0">
                <a:solidFill>
                  <a:srgbClr val="FFFFFF"/>
                </a:solidFill>
                <a:latin typeface="Lexend Deca"/>
              </a:rPr>
              <a:t>dpetkau@karis.org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 rot="-5400000">
            <a:off x="-1269318" y="635754"/>
            <a:ext cx="3467827" cy="1329768"/>
          </a:xfrm>
          <a:custGeom>
            <a:avLst/>
            <a:gdLst/>
            <a:ahLst/>
            <a:cxnLst/>
            <a:rect l="l" t="t" r="r" b="b"/>
            <a:pathLst>
              <a:path w="3467827" h="1329768">
                <a:moveTo>
                  <a:pt x="0" y="0"/>
                </a:moveTo>
                <a:lnTo>
                  <a:pt x="3467827" y="0"/>
                </a:lnTo>
                <a:lnTo>
                  <a:pt x="3467827" y="1329769"/>
                </a:lnTo>
                <a:lnTo>
                  <a:pt x="0" y="132976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-29511" r="-963" b="-133354"/>
            </a:stretch>
          </a:blipFill>
        </p:spPr>
        <p:txBody>
          <a:bodyPr/>
          <a:lstStyle/>
          <a:p>
            <a:endParaRPr lang="en-CA"/>
          </a:p>
        </p:txBody>
      </p:sp>
      <p:sp>
        <p:nvSpPr>
          <p:cNvPr id="5" name="Freeform 5"/>
          <p:cNvSpPr/>
          <p:nvPr/>
        </p:nvSpPr>
        <p:spPr>
          <a:xfrm rot="-10800000">
            <a:off x="15385042" y="9077772"/>
            <a:ext cx="3467827" cy="1329768"/>
          </a:xfrm>
          <a:custGeom>
            <a:avLst/>
            <a:gdLst/>
            <a:ahLst/>
            <a:cxnLst/>
            <a:rect l="l" t="t" r="r" b="b"/>
            <a:pathLst>
              <a:path w="3467827" h="1329768">
                <a:moveTo>
                  <a:pt x="0" y="0"/>
                </a:moveTo>
                <a:lnTo>
                  <a:pt x="3467828" y="0"/>
                </a:lnTo>
                <a:lnTo>
                  <a:pt x="3467828" y="1329769"/>
                </a:lnTo>
                <a:lnTo>
                  <a:pt x="0" y="132976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-138503" r="-2149" b="-27450"/>
            </a:stretch>
          </a:blipFill>
        </p:spPr>
        <p:txBody>
          <a:bodyPr/>
          <a:lstStyle/>
          <a:p>
            <a:endParaRPr lang="en-CA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6F8AE6D-08F3-48CF-22D6-AC70CEF23E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7600" y="253690"/>
            <a:ext cx="6830064" cy="3790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2">
            <a:extLst>
              <a:ext uri="{FF2B5EF4-FFF2-40B4-BE49-F238E27FC236}">
                <a16:creationId xmlns:a16="http://schemas.microsoft.com/office/drawing/2014/main" id="{35C1FE6E-20FA-3C7B-94F6-5BA12EB638B0}"/>
              </a:ext>
            </a:extLst>
          </p:cNvPr>
          <p:cNvSpPr txBox="1"/>
          <p:nvPr/>
        </p:nvSpPr>
        <p:spPr>
          <a:xfrm>
            <a:off x="2101557" y="419100"/>
            <a:ext cx="6737643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9600"/>
              </a:lnSpc>
              <a:spcBef>
                <a:spcPct val="0"/>
              </a:spcBef>
            </a:pPr>
            <a:r>
              <a:rPr lang="en-US" sz="8000" dirty="0">
                <a:solidFill>
                  <a:srgbClr val="21409A"/>
                </a:solidFill>
                <a:latin typeface="Lexend Deca Bold"/>
              </a:rPr>
              <a:t>The Learning</a:t>
            </a:r>
          </a:p>
        </p:txBody>
      </p:sp>
      <p:sp>
        <p:nvSpPr>
          <p:cNvPr id="2" name="TextBox 3">
            <a:extLst>
              <a:ext uri="{FF2B5EF4-FFF2-40B4-BE49-F238E27FC236}">
                <a16:creationId xmlns:a16="http://schemas.microsoft.com/office/drawing/2014/main" id="{0AE2086A-19D9-49D4-077E-43ACBE1FAC6B}"/>
              </a:ext>
            </a:extLst>
          </p:cNvPr>
          <p:cNvSpPr txBox="1"/>
          <p:nvPr/>
        </p:nvSpPr>
        <p:spPr>
          <a:xfrm>
            <a:off x="2099361" y="4046640"/>
            <a:ext cx="14089277" cy="58762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57200" lvl="0" indent="-457200" algn="l">
              <a:lnSpc>
                <a:spcPts val="4199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US" sz="2799" dirty="0">
                <a:solidFill>
                  <a:srgbClr val="141414"/>
                </a:solidFill>
                <a:latin typeface="Lexend Deca"/>
              </a:rPr>
              <a:t>More resources committed</a:t>
            </a:r>
          </a:p>
          <a:p>
            <a:pPr marL="457200" lvl="0" indent="-457200" algn="l">
              <a:lnSpc>
                <a:spcPts val="4199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endParaRPr lang="en-US" sz="2799" dirty="0">
              <a:solidFill>
                <a:srgbClr val="141414"/>
              </a:solidFill>
              <a:latin typeface="Lexend Deca"/>
            </a:endParaRPr>
          </a:p>
          <a:p>
            <a:pPr marL="457200" lvl="0" indent="-457200" algn="l">
              <a:lnSpc>
                <a:spcPts val="4199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US" sz="2799" dirty="0">
                <a:solidFill>
                  <a:srgbClr val="141414"/>
                </a:solidFill>
                <a:latin typeface="Lexend Deca"/>
              </a:rPr>
              <a:t>Ability for the system to adapt and be flexible</a:t>
            </a:r>
          </a:p>
          <a:p>
            <a:pPr marL="457200" lvl="0" indent="-457200" algn="l">
              <a:lnSpc>
                <a:spcPts val="4199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endParaRPr lang="en-US" sz="2799" dirty="0">
              <a:solidFill>
                <a:srgbClr val="141414"/>
              </a:solidFill>
              <a:latin typeface="Lexend Deca"/>
            </a:endParaRPr>
          </a:p>
          <a:p>
            <a:pPr marL="457200" lvl="0" indent="-457200" algn="l">
              <a:lnSpc>
                <a:spcPts val="4199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US" sz="2799" dirty="0">
                <a:solidFill>
                  <a:srgbClr val="141414"/>
                </a:solidFill>
                <a:latin typeface="Lexend Deca"/>
              </a:rPr>
              <a:t>More collaboration between levels of government</a:t>
            </a:r>
          </a:p>
          <a:p>
            <a:pPr marL="457200" lvl="0" indent="-457200" algn="l">
              <a:lnSpc>
                <a:spcPts val="4199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endParaRPr lang="en-US" sz="2799" dirty="0">
              <a:solidFill>
                <a:srgbClr val="141414"/>
              </a:solidFill>
              <a:latin typeface="Lexend Deca"/>
            </a:endParaRPr>
          </a:p>
          <a:p>
            <a:pPr marL="457200" lvl="0" indent="-457200" algn="l">
              <a:lnSpc>
                <a:spcPts val="4199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US" sz="2799" dirty="0">
                <a:solidFill>
                  <a:srgbClr val="141414"/>
                </a:solidFill>
                <a:latin typeface="Lexend Deca"/>
              </a:rPr>
              <a:t>Seed funding – insufficient,  there is a lot of upfront investment. </a:t>
            </a:r>
          </a:p>
          <a:p>
            <a:pPr marL="457200" lvl="0" indent="-457200" algn="l">
              <a:lnSpc>
                <a:spcPts val="4199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endParaRPr lang="en-US" sz="2799" dirty="0">
              <a:solidFill>
                <a:srgbClr val="141414"/>
              </a:solidFill>
              <a:latin typeface="Lexend Deca"/>
            </a:endParaRPr>
          </a:p>
          <a:p>
            <a:pPr marL="457200" lvl="0" indent="-457200" algn="l">
              <a:lnSpc>
                <a:spcPts val="4199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US" sz="2799" dirty="0">
                <a:solidFill>
                  <a:srgbClr val="141414"/>
                </a:solidFill>
                <a:latin typeface="Lexend Deca"/>
              </a:rPr>
              <a:t>Fill the housing gap for those that do not engage their own homes and have needs that impact their ability to evacuate (B3)</a:t>
            </a:r>
          </a:p>
          <a:p>
            <a:pPr marL="0" lvl="0" indent="0" algn="l">
              <a:lnSpc>
                <a:spcPts val="4199"/>
              </a:lnSpc>
              <a:spcBef>
                <a:spcPct val="0"/>
              </a:spcBef>
            </a:pPr>
            <a:endParaRPr lang="en-US" sz="2799" u="none" dirty="0">
              <a:solidFill>
                <a:srgbClr val="141414"/>
              </a:solidFill>
              <a:latin typeface="Lexend Deca"/>
            </a:endParaRPr>
          </a:p>
        </p:txBody>
      </p:sp>
    </p:spTree>
    <p:extLst>
      <p:ext uri="{BB962C8B-B14F-4D97-AF65-F5344CB8AC3E}">
        <p14:creationId xmlns:p14="http://schemas.microsoft.com/office/powerpoint/2010/main" val="8586643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4082320"/>
            <a:ext cx="21114162" cy="12949062"/>
            <a:chOff x="0" y="0"/>
            <a:chExt cx="938407" cy="57551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938407" cy="575514"/>
            </a:xfrm>
            <a:custGeom>
              <a:avLst/>
              <a:gdLst/>
              <a:ahLst/>
              <a:cxnLst/>
              <a:rect l="l" t="t" r="r" b="b"/>
              <a:pathLst>
                <a:path w="938407" h="575514">
                  <a:moveTo>
                    <a:pt x="110001" y="0"/>
                  </a:moveTo>
                  <a:lnTo>
                    <a:pt x="828406" y="0"/>
                  </a:lnTo>
                  <a:cubicBezTo>
                    <a:pt x="889158" y="0"/>
                    <a:pt x="938407" y="49249"/>
                    <a:pt x="938407" y="110001"/>
                  </a:cubicBezTo>
                  <a:lnTo>
                    <a:pt x="938407" y="465513"/>
                  </a:lnTo>
                  <a:cubicBezTo>
                    <a:pt x="938407" y="526265"/>
                    <a:pt x="889158" y="575514"/>
                    <a:pt x="828406" y="575514"/>
                  </a:cubicBezTo>
                  <a:lnTo>
                    <a:pt x="110001" y="575514"/>
                  </a:lnTo>
                  <a:cubicBezTo>
                    <a:pt x="80827" y="575514"/>
                    <a:pt x="52848" y="563924"/>
                    <a:pt x="32219" y="543295"/>
                  </a:cubicBezTo>
                  <a:cubicBezTo>
                    <a:pt x="11589" y="522666"/>
                    <a:pt x="0" y="494687"/>
                    <a:pt x="0" y="465513"/>
                  </a:cubicBezTo>
                  <a:lnTo>
                    <a:pt x="0" y="110001"/>
                  </a:lnTo>
                  <a:cubicBezTo>
                    <a:pt x="0" y="49249"/>
                    <a:pt x="49249" y="0"/>
                    <a:pt x="110001" y="0"/>
                  </a:cubicBezTo>
                  <a:close/>
                </a:path>
              </a:pathLst>
            </a:custGeom>
            <a:solidFill>
              <a:srgbClr val="009DD6">
                <a:alpha val="29804"/>
              </a:srgbClr>
            </a:solidFill>
          </p:spPr>
          <p:txBody>
            <a:bodyPr/>
            <a:lstStyle/>
            <a:p>
              <a:endParaRPr lang="en-CA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85725"/>
              <a:ext cx="812800" cy="8985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24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4864140" y="7725753"/>
            <a:ext cx="1459066" cy="1459066"/>
            <a:chOff x="0" y="0"/>
            <a:chExt cx="6350000" cy="63500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</a:path>
              </a:pathLst>
            </a:custGeom>
            <a:solidFill>
              <a:srgbClr val="FBB116"/>
            </a:solidFill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7" name="AutoShape 7"/>
          <p:cNvSpPr/>
          <p:nvPr/>
        </p:nvSpPr>
        <p:spPr>
          <a:xfrm rot="5400000">
            <a:off x="15307919" y="8417186"/>
            <a:ext cx="571508" cy="0"/>
          </a:xfrm>
          <a:prstGeom prst="line">
            <a:avLst/>
          </a:prstGeom>
          <a:ln w="76200" cap="rnd">
            <a:solidFill>
              <a:srgbClr val="FFFFFF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endParaRPr lang="en-CA"/>
          </a:p>
        </p:txBody>
      </p:sp>
      <p:grpSp>
        <p:nvGrpSpPr>
          <p:cNvPr id="8" name="Group 8"/>
          <p:cNvGrpSpPr>
            <a:grpSpLocks noChangeAspect="1"/>
          </p:cNvGrpSpPr>
          <p:nvPr/>
        </p:nvGrpSpPr>
        <p:grpSpPr>
          <a:xfrm>
            <a:off x="1145609" y="3640283"/>
            <a:ext cx="6646717" cy="6646717"/>
            <a:chOff x="0" y="0"/>
            <a:chExt cx="3282950" cy="328295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3282950" cy="3282950"/>
            </a:xfrm>
            <a:custGeom>
              <a:avLst/>
              <a:gdLst/>
              <a:ahLst/>
              <a:cxnLst/>
              <a:rect l="l" t="t" r="r" b="b"/>
              <a:pathLst>
                <a:path w="3282950" h="3282950">
                  <a:moveTo>
                    <a:pt x="0" y="0"/>
                  </a:moveTo>
                  <a:lnTo>
                    <a:pt x="2532380" y="0"/>
                  </a:lnTo>
                  <a:cubicBezTo>
                    <a:pt x="2946400" y="0"/>
                    <a:pt x="3282950" y="336550"/>
                    <a:pt x="3282950" y="750570"/>
                  </a:cubicBezTo>
                  <a:lnTo>
                    <a:pt x="3282950" y="750570"/>
                  </a:lnTo>
                  <a:lnTo>
                    <a:pt x="3282950" y="3282950"/>
                  </a:lnTo>
                  <a:lnTo>
                    <a:pt x="3282950" y="3282950"/>
                  </a:lnTo>
                  <a:lnTo>
                    <a:pt x="0" y="3282950"/>
                  </a:lnTo>
                  <a:lnTo>
                    <a:pt x="0" y="328295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25046" r="-44863" b="-13202"/>
              </a:stretch>
            </a:blipFill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8663321" y="1426546"/>
            <a:ext cx="8641037" cy="1822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073"/>
              </a:lnSpc>
            </a:pPr>
            <a:r>
              <a:rPr lang="en-US" sz="7445" dirty="0">
                <a:solidFill>
                  <a:srgbClr val="21409A"/>
                </a:solidFill>
                <a:latin typeface="Lexend Deca Bold"/>
              </a:rPr>
              <a:t>An Affordable Housing Journey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8734886" y="4496265"/>
            <a:ext cx="8641037" cy="9759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800"/>
              </a:lnSpc>
            </a:pPr>
            <a:r>
              <a:rPr lang="en-US" sz="4000" dirty="0">
                <a:solidFill>
                  <a:srgbClr val="10265D"/>
                </a:solidFill>
                <a:latin typeface="Lexend Deca Bold"/>
              </a:rPr>
              <a:t>Not all affordable housing projects have a happy ending!</a:t>
            </a:r>
          </a:p>
        </p:txBody>
      </p:sp>
    </p:spTree>
    <p:extLst>
      <p:ext uri="{BB962C8B-B14F-4D97-AF65-F5344CB8AC3E}">
        <p14:creationId xmlns:p14="http://schemas.microsoft.com/office/powerpoint/2010/main" val="16639197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4082320"/>
            <a:ext cx="21114162" cy="12949062"/>
            <a:chOff x="0" y="0"/>
            <a:chExt cx="938407" cy="57551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938407" cy="575514"/>
            </a:xfrm>
            <a:custGeom>
              <a:avLst/>
              <a:gdLst/>
              <a:ahLst/>
              <a:cxnLst/>
              <a:rect l="l" t="t" r="r" b="b"/>
              <a:pathLst>
                <a:path w="938407" h="575514">
                  <a:moveTo>
                    <a:pt x="110001" y="0"/>
                  </a:moveTo>
                  <a:lnTo>
                    <a:pt x="828406" y="0"/>
                  </a:lnTo>
                  <a:cubicBezTo>
                    <a:pt x="889158" y="0"/>
                    <a:pt x="938407" y="49249"/>
                    <a:pt x="938407" y="110001"/>
                  </a:cubicBezTo>
                  <a:lnTo>
                    <a:pt x="938407" y="465513"/>
                  </a:lnTo>
                  <a:cubicBezTo>
                    <a:pt x="938407" y="526265"/>
                    <a:pt x="889158" y="575514"/>
                    <a:pt x="828406" y="575514"/>
                  </a:cubicBezTo>
                  <a:lnTo>
                    <a:pt x="110001" y="575514"/>
                  </a:lnTo>
                  <a:cubicBezTo>
                    <a:pt x="80827" y="575514"/>
                    <a:pt x="52848" y="563924"/>
                    <a:pt x="32219" y="543295"/>
                  </a:cubicBezTo>
                  <a:cubicBezTo>
                    <a:pt x="11589" y="522666"/>
                    <a:pt x="0" y="494687"/>
                    <a:pt x="0" y="465513"/>
                  </a:cubicBezTo>
                  <a:lnTo>
                    <a:pt x="0" y="110001"/>
                  </a:lnTo>
                  <a:cubicBezTo>
                    <a:pt x="0" y="49249"/>
                    <a:pt x="49249" y="0"/>
                    <a:pt x="110001" y="0"/>
                  </a:cubicBezTo>
                  <a:close/>
                </a:path>
              </a:pathLst>
            </a:custGeom>
            <a:solidFill>
              <a:srgbClr val="009DD6">
                <a:alpha val="29804"/>
              </a:srgbClr>
            </a:solidFill>
          </p:spPr>
          <p:txBody>
            <a:bodyPr/>
            <a:lstStyle/>
            <a:p>
              <a:endParaRPr lang="en-CA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85725"/>
              <a:ext cx="812800" cy="8985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24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4864140" y="7725753"/>
            <a:ext cx="1459066" cy="1459066"/>
            <a:chOff x="0" y="0"/>
            <a:chExt cx="6350000" cy="63500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</a:path>
              </a:pathLst>
            </a:custGeom>
            <a:solidFill>
              <a:srgbClr val="FBB116"/>
            </a:solidFill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7" name="AutoShape 7"/>
          <p:cNvSpPr/>
          <p:nvPr/>
        </p:nvSpPr>
        <p:spPr>
          <a:xfrm rot="5400000">
            <a:off x="15307919" y="8417186"/>
            <a:ext cx="571508" cy="0"/>
          </a:xfrm>
          <a:prstGeom prst="line">
            <a:avLst/>
          </a:prstGeom>
          <a:ln w="76200" cap="rnd">
            <a:solidFill>
              <a:srgbClr val="FFFFFF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endParaRPr lang="en-CA"/>
          </a:p>
        </p:txBody>
      </p:sp>
      <p:grpSp>
        <p:nvGrpSpPr>
          <p:cNvPr id="8" name="Group 8"/>
          <p:cNvGrpSpPr>
            <a:grpSpLocks noChangeAspect="1"/>
          </p:cNvGrpSpPr>
          <p:nvPr/>
        </p:nvGrpSpPr>
        <p:grpSpPr>
          <a:xfrm>
            <a:off x="1145609" y="3640283"/>
            <a:ext cx="6646717" cy="6646717"/>
            <a:chOff x="0" y="0"/>
            <a:chExt cx="3282950" cy="328295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3282950" cy="3282950"/>
            </a:xfrm>
            <a:custGeom>
              <a:avLst/>
              <a:gdLst/>
              <a:ahLst/>
              <a:cxnLst/>
              <a:rect l="l" t="t" r="r" b="b"/>
              <a:pathLst>
                <a:path w="3282950" h="3282950">
                  <a:moveTo>
                    <a:pt x="0" y="0"/>
                  </a:moveTo>
                  <a:lnTo>
                    <a:pt x="2532380" y="0"/>
                  </a:lnTo>
                  <a:cubicBezTo>
                    <a:pt x="2946400" y="0"/>
                    <a:pt x="3282950" y="336550"/>
                    <a:pt x="3282950" y="750570"/>
                  </a:cubicBezTo>
                  <a:lnTo>
                    <a:pt x="3282950" y="750570"/>
                  </a:lnTo>
                  <a:lnTo>
                    <a:pt x="3282950" y="3282950"/>
                  </a:lnTo>
                  <a:lnTo>
                    <a:pt x="3282950" y="3282950"/>
                  </a:lnTo>
                  <a:lnTo>
                    <a:pt x="0" y="3282950"/>
                  </a:lnTo>
                  <a:lnTo>
                    <a:pt x="0" y="328295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25046" r="-44863" b="-13202"/>
              </a:stretch>
            </a:blipFill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8663321" y="1426546"/>
            <a:ext cx="8641037" cy="1822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073"/>
              </a:lnSpc>
            </a:pPr>
            <a:r>
              <a:rPr lang="en-US" sz="7445" dirty="0">
                <a:solidFill>
                  <a:srgbClr val="21409A"/>
                </a:solidFill>
                <a:latin typeface="Lexend Deca Bold"/>
              </a:rPr>
              <a:t>An Affordable Housing Journey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8734886" y="4496265"/>
            <a:ext cx="8641037" cy="9759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800"/>
              </a:lnSpc>
            </a:pPr>
            <a:r>
              <a:rPr lang="en-US" sz="4000" dirty="0">
                <a:solidFill>
                  <a:srgbClr val="10265D"/>
                </a:solidFill>
                <a:latin typeface="Lexend Deca Bold"/>
              </a:rPr>
              <a:t>Not all affordable housing projects have a happy ending!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1524000" y="8267700"/>
            <a:ext cx="14089277" cy="15673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199"/>
              </a:lnSpc>
              <a:spcBef>
                <a:spcPct val="0"/>
              </a:spcBef>
            </a:pPr>
            <a:r>
              <a:rPr lang="en-US" sz="2799" dirty="0">
                <a:solidFill>
                  <a:srgbClr val="141414"/>
                </a:solidFill>
                <a:latin typeface="Lexend Deca"/>
              </a:rPr>
              <a:t>Niagara area, 20 Units, Mix tenancy including people with a developmental disability (depending on the CMHC stream), Deeply Affordable, ‘Care Occupancy’ capable. Zoning Variances completed.</a:t>
            </a:r>
          </a:p>
        </p:txBody>
      </p:sp>
      <p:sp>
        <p:nvSpPr>
          <p:cNvPr id="4" name="Freeform 4"/>
          <p:cNvSpPr/>
          <p:nvPr/>
        </p:nvSpPr>
        <p:spPr>
          <a:xfrm rot="-5400000">
            <a:off x="-1269318" y="635754"/>
            <a:ext cx="3467827" cy="1329768"/>
          </a:xfrm>
          <a:custGeom>
            <a:avLst/>
            <a:gdLst/>
            <a:ahLst/>
            <a:cxnLst/>
            <a:rect l="l" t="t" r="r" b="b"/>
            <a:pathLst>
              <a:path w="3467827" h="1329768">
                <a:moveTo>
                  <a:pt x="0" y="0"/>
                </a:moveTo>
                <a:lnTo>
                  <a:pt x="3467827" y="0"/>
                </a:lnTo>
                <a:lnTo>
                  <a:pt x="3467827" y="1329769"/>
                </a:lnTo>
                <a:lnTo>
                  <a:pt x="0" y="132976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-29511" r="-963" b="-133354"/>
            </a:stretch>
          </a:blipFill>
        </p:spPr>
        <p:txBody>
          <a:bodyPr/>
          <a:lstStyle/>
          <a:p>
            <a:endParaRPr lang="en-CA"/>
          </a:p>
        </p:txBody>
      </p:sp>
      <p:sp>
        <p:nvSpPr>
          <p:cNvPr id="5" name="Freeform 5"/>
          <p:cNvSpPr/>
          <p:nvPr/>
        </p:nvSpPr>
        <p:spPr>
          <a:xfrm rot="-10800000">
            <a:off x="15385042" y="9077772"/>
            <a:ext cx="3467827" cy="1329768"/>
          </a:xfrm>
          <a:custGeom>
            <a:avLst/>
            <a:gdLst/>
            <a:ahLst/>
            <a:cxnLst/>
            <a:rect l="l" t="t" r="r" b="b"/>
            <a:pathLst>
              <a:path w="3467827" h="1329768">
                <a:moveTo>
                  <a:pt x="0" y="0"/>
                </a:moveTo>
                <a:lnTo>
                  <a:pt x="3467828" y="0"/>
                </a:lnTo>
                <a:lnTo>
                  <a:pt x="3467828" y="1329769"/>
                </a:lnTo>
                <a:lnTo>
                  <a:pt x="0" y="132976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-138503" r="-2149" b="-27450"/>
            </a:stretch>
          </a:blipFill>
        </p:spPr>
        <p:txBody>
          <a:bodyPr/>
          <a:lstStyle/>
          <a:p>
            <a:endParaRPr lang="en-CA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6F8AE6D-08F3-48CF-22D6-AC70CEF23E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549089"/>
            <a:ext cx="11720513" cy="6504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2">
            <a:extLst>
              <a:ext uri="{FF2B5EF4-FFF2-40B4-BE49-F238E27FC236}">
                <a16:creationId xmlns:a16="http://schemas.microsoft.com/office/drawing/2014/main" id="{35C1FE6E-20FA-3C7B-94F6-5BA12EB638B0}"/>
              </a:ext>
            </a:extLst>
          </p:cNvPr>
          <p:cNvSpPr txBox="1"/>
          <p:nvPr/>
        </p:nvSpPr>
        <p:spPr>
          <a:xfrm>
            <a:off x="2101557" y="419100"/>
            <a:ext cx="14084886" cy="12311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9600"/>
              </a:lnSpc>
              <a:spcBef>
                <a:spcPct val="0"/>
              </a:spcBef>
            </a:pPr>
            <a:r>
              <a:rPr lang="en-US" sz="8000" dirty="0">
                <a:solidFill>
                  <a:srgbClr val="21409A"/>
                </a:solidFill>
                <a:latin typeface="Lexend Deca Bold"/>
              </a:rPr>
              <a:t>The Vision</a:t>
            </a:r>
          </a:p>
        </p:txBody>
      </p:sp>
    </p:spTree>
    <p:extLst>
      <p:ext uri="{BB962C8B-B14F-4D97-AF65-F5344CB8AC3E}">
        <p14:creationId xmlns:p14="http://schemas.microsoft.com/office/powerpoint/2010/main" val="34234702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1783D4-D5FD-5000-D492-14A61B4255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9C6C5404-0079-FDD7-AEFE-62F338EF6978}"/>
              </a:ext>
            </a:extLst>
          </p:cNvPr>
          <p:cNvSpPr txBox="1"/>
          <p:nvPr/>
        </p:nvSpPr>
        <p:spPr>
          <a:xfrm>
            <a:off x="2099361" y="1536915"/>
            <a:ext cx="14084886" cy="11449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9600"/>
              </a:lnSpc>
              <a:spcBef>
                <a:spcPct val="0"/>
              </a:spcBef>
            </a:pPr>
            <a:r>
              <a:rPr lang="en-US" sz="7200" dirty="0">
                <a:solidFill>
                  <a:srgbClr val="21409A"/>
                </a:solidFill>
                <a:latin typeface="Lexend Deca Bold"/>
              </a:rPr>
              <a:t>What did the system ask of us?</a:t>
            </a:r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956E382F-AF9D-9C71-7774-A2EE725A42BA}"/>
              </a:ext>
            </a:extLst>
          </p:cNvPr>
          <p:cNvSpPr txBox="1"/>
          <p:nvPr/>
        </p:nvSpPr>
        <p:spPr>
          <a:xfrm>
            <a:off x="2099361" y="3543300"/>
            <a:ext cx="14089277" cy="10287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199"/>
              </a:lnSpc>
              <a:spcBef>
                <a:spcPct val="0"/>
              </a:spcBef>
            </a:pPr>
            <a:r>
              <a:rPr lang="en-US" sz="2799" dirty="0">
                <a:solidFill>
                  <a:srgbClr val="141414"/>
                </a:solidFill>
                <a:latin typeface="Lexend Deca"/>
              </a:rPr>
              <a:t>Be invested:  Have skin in the game!   </a:t>
            </a:r>
          </a:p>
          <a:p>
            <a:pPr marL="0" lvl="0" indent="0" algn="l">
              <a:lnSpc>
                <a:spcPts val="4199"/>
              </a:lnSpc>
              <a:spcBef>
                <a:spcPct val="0"/>
              </a:spcBef>
            </a:pPr>
            <a:endParaRPr lang="en-US" sz="2799" u="none" dirty="0">
              <a:solidFill>
                <a:srgbClr val="141414"/>
              </a:solidFill>
              <a:latin typeface="Lexend Deca"/>
            </a:endParaRPr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D0A58F5E-8E51-794C-4C2C-AA229C5DE263}"/>
              </a:ext>
            </a:extLst>
          </p:cNvPr>
          <p:cNvSpPr/>
          <p:nvPr/>
        </p:nvSpPr>
        <p:spPr>
          <a:xfrm rot="-5400000">
            <a:off x="-1269318" y="635754"/>
            <a:ext cx="3467827" cy="1329768"/>
          </a:xfrm>
          <a:custGeom>
            <a:avLst/>
            <a:gdLst/>
            <a:ahLst/>
            <a:cxnLst/>
            <a:rect l="l" t="t" r="r" b="b"/>
            <a:pathLst>
              <a:path w="3467827" h="1329768">
                <a:moveTo>
                  <a:pt x="0" y="0"/>
                </a:moveTo>
                <a:lnTo>
                  <a:pt x="3467827" y="0"/>
                </a:lnTo>
                <a:lnTo>
                  <a:pt x="3467827" y="1329769"/>
                </a:lnTo>
                <a:lnTo>
                  <a:pt x="0" y="132976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-29511" r="-963" b="-133354"/>
            </a:stretch>
          </a:blipFill>
        </p:spPr>
        <p:txBody>
          <a:bodyPr/>
          <a:lstStyle/>
          <a:p>
            <a:endParaRPr lang="en-CA"/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94F0C98A-29EF-C601-525B-107C51D1F36E}"/>
              </a:ext>
            </a:extLst>
          </p:cNvPr>
          <p:cNvSpPr/>
          <p:nvPr/>
        </p:nvSpPr>
        <p:spPr>
          <a:xfrm rot="-10800000">
            <a:off x="15385042" y="9077772"/>
            <a:ext cx="3467827" cy="1329768"/>
          </a:xfrm>
          <a:custGeom>
            <a:avLst/>
            <a:gdLst/>
            <a:ahLst/>
            <a:cxnLst/>
            <a:rect l="l" t="t" r="r" b="b"/>
            <a:pathLst>
              <a:path w="3467827" h="1329768">
                <a:moveTo>
                  <a:pt x="0" y="0"/>
                </a:moveTo>
                <a:lnTo>
                  <a:pt x="3467828" y="0"/>
                </a:lnTo>
                <a:lnTo>
                  <a:pt x="3467828" y="1329769"/>
                </a:lnTo>
                <a:lnTo>
                  <a:pt x="0" y="132976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-138503" r="-2149" b="-27450"/>
            </a:stretch>
          </a:blipFill>
        </p:spPr>
        <p:txBody>
          <a:bodyPr/>
          <a:lstStyle/>
          <a:p>
            <a:endParaRPr lang="en-CA"/>
          </a:p>
        </p:txBody>
      </p:sp>
      <p:pic>
        <p:nvPicPr>
          <p:cNvPr id="7" name="Graphic 6" descr="Checkbox Checked with solid fill">
            <a:extLst>
              <a:ext uri="{FF2B5EF4-FFF2-40B4-BE49-F238E27FC236}">
                <a16:creationId xmlns:a16="http://schemas.microsoft.com/office/drawing/2014/main" id="{298FFE6E-757E-6F7C-A1B2-D5BDCA76C9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610600" y="2609609"/>
            <a:ext cx="2438400" cy="2438400"/>
          </a:xfrm>
          <a:prstGeom prst="rect">
            <a:avLst/>
          </a:prstGeom>
        </p:spPr>
      </p:pic>
      <p:sp>
        <p:nvSpPr>
          <p:cNvPr id="8" name="TextBox 3">
            <a:extLst>
              <a:ext uri="{FF2B5EF4-FFF2-40B4-BE49-F238E27FC236}">
                <a16:creationId xmlns:a16="http://schemas.microsoft.com/office/drawing/2014/main" id="{894ACCE9-C437-1060-BEA9-9718DCF216B9}"/>
              </a:ext>
            </a:extLst>
          </p:cNvPr>
          <p:cNvSpPr txBox="1"/>
          <p:nvPr/>
        </p:nvSpPr>
        <p:spPr>
          <a:xfrm>
            <a:off x="2099361" y="5471599"/>
            <a:ext cx="14089277" cy="26445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199"/>
              </a:lnSpc>
              <a:spcBef>
                <a:spcPct val="0"/>
              </a:spcBef>
            </a:pPr>
            <a:r>
              <a:rPr lang="en-US" sz="2799" dirty="0">
                <a:solidFill>
                  <a:srgbClr val="141414"/>
                </a:solidFill>
                <a:latin typeface="Lexend Deca"/>
              </a:rPr>
              <a:t>	* Capital funds – sold another property and invested </a:t>
            </a:r>
          </a:p>
          <a:p>
            <a:pPr marL="0" lvl="0" indent="0" algn="l">
              <a:lnSpc>
                <a:spcPts val="4199"/>
              </a:lnSpc>
              <a:spcBef>
                <a:spcPct val="0"/>
              </a:spcBef>
            </a:pPr>
            <a:r>
              <a:rPr lang="en-US" sz="2799" dirty="0">
                <a:solidFill>
                  <a:srgbClr val="141414"/>
                </a:solidFill>
                <a:latin typeface="Lexend Deca"/>
              </a:rPr>
              <a:t>	* Committed internal resources</a:t>
            </a:r>
          </a:p>
          <a:p>
            <a:pPr marL="0" lvl="0" indent="0" algn="l">
              <a:lnSpc>
                <a:spcPts val="4199"/>
              </a:lnSpc>
              <a:spcBef>
                <a:spcPct val="0"/>
              </a:spcBef>
            </a:pPr>
            <a:r>
              <a:rPr lang="en-US" sz="2799" dirty="0">
                <a:solidFill>
                  <a:srgbClr val="141414"/>
                </a:solidFill>
                <a:latin typeface="Lexend Deca"/>
              </a:rPr>
              <a:t>	* Developed a capital fundraising campaign </a:t>
            </a:r>
          </a:p>
          <a:p>
            <a:pPr marL="0" lvl="0" indent="0" algn="l">
              <a:lnSpc>
                <a:spcPts val="4199"/>
              </a:lnSpc>
              <a:spcBef>
                <a:spcPct val="0"/>
              </a:spcBef>
            </a:pPr>
            <a:r>
              <a:rPr lang="en-US" sz="2799" dirty="0">
                <a:solidFill>
                  <a:srgbClr val="141414"/>
                </a:solidFill>
                <a:latin typeface="Lexend Deca"/>
              </a:rPr>
              <a:t>	* Our Charitable Foundation was on board  </a:t>
            </a:r>
          </a:p>
          <a:p>
            <a:pPr marL="0" lvl="0" indent="0" algn="l">
              <a:lnSpc>
                <a:spcPts val="4199"/>
              </a:lnSpc>
              <a:spcBef>
                <a:spcPct val="0"/>
              </a:spcBef>
            </a:pPr>
            <a:endParaRPr lang="en-US" sz="2799" u="none" dirty="0">
              <a:solidFill>
                <a:srgbClr val="141414"/>
              </a:solidFill>
              <a:latin typeface="Lexend Deca"/>
            </a:endParaRPr>
          </a:p>
        </p:txBody>
      </p:sp>
    </p:spTree>
    <p:extLst>
      <p:ext uri="{BB962C8B-B14F-4D97-AF65-F5344CB8AC3E}">
        <p14:creationId xmlns:p14="http://schemas.microsoft.com/office/powerpoint/2010/main" val="25051407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1783D4-D5FD-5000-D492-14A61B4255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9C6C5404-0079-FDD7-AEFE-62F338EF6978}"/>
              </a:ext>
            </a:extLst>
          </p:cNvPr>
          <p:cNvSpPr txBox="1"/>
          <p:nvPr/>
        </p:nvSpPr>
        <p:spPr>
          <a:xfrm>
            <a:off x="2099361" y="1536915"/>
            <a:ext cx="14084886" cy="11449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9600"/>
              </a:lnSpc>
              <a:spcBef>
                <a:spcPct val="0"/>
              </a:spcBef>
            </a:pPr>
            <a:r>
              <a:rPr lang="en-US" sz="7200" dirty="0">
                <a:solidFill>
                  <a:srgbClr val="21409A"/>
                </a:solidFill>
                <a:latin typeface="Lexend Deca Bold"/>
              </a:rPr>
              <a:t>What did the system ask of us?</a:t>
            </a:r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956E382F-AF9D-9C71-7774-A2EE725A42BA}"/>
              </a:ext>
            </a:extLst>
          </p:cNvPr>
          <p:cNvSpPr txBox="1"/>
          <p:nvPr/>
        </p:nvSpPr>
        <p:spPr>
          <a:xfrm>
            <a:off x="2099361" y="3543300"/>
            <a:ext cx="14089277" cy="10287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199"/>
              </a:lnSpc>
              <a:spcBef>
                <a:spcPct val="0"/>
              </a:spcBef>
            </a:pPr>
            <a:r>
              <a:rPr lang="en-US" sz="2799" dirty="0">
                <a:solidFill>
                  <a:srgbClr val="141414"/>
                </a:solidFill>
                <a:latin typeface="Lexend Deca"/>
              </a:rPr>
              <a:t>Partner with others</a:t>
            </a:r>
          </a:p>
          <a:p>
            <a:pPr marL="0" lvl="0" indent="0" algn="l">
              <a:lnSpc>
                <a:spcPts val="4199"/>
              </a:lnSpc>
              <a:spcBef>
                <a:spcPct val="0"/>
              </a:spcBef>
            </a:pPr>
            <a:endParaRPr lang="en-US" sz="2799" u="none" dirty="0">
              <a:solidFill>
                <a:srgbClr val="141414"/>
              </a:solidFill>
              <a:latin typeface="Lexend Deca"/>
            </a:endParaRPr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D0A58F5E-8E51-794C-4C2C-AA229C5DE263}"/>
              </a:ext>
            </a:extLst>
          </p:cNvPr>
          <p:cNvSpPr/>
          <p:nvPr/>
        </p:nvSpPr>
        <p:spPr>
          <a:xfrm rot="-5400000">
            <a:off x="-1269318" y="635754"/>
            <a:ext cx="3467827" cy="1329768"/>
          </a:xfrm>
          <a:custGeom>
            <a:avLst/>
            <a:gdLst/>
            <a:ahLst/>
            <a:cxnLst/>
            <a:rect l="l" t="t" r="r" b="b"/>
            <a:pathLst>
              <a:path w="3467827" h="1329768">
                <a:moveTo>
                  <a:pt x="0" y="0"/>
                </a:moveTo>
                <a:lnTo>
                  <a:pt x="3467827" y="0"/>
                </a:lnTo>
                <a:lnTo>
                  <a:pt x="3467827" y="1329769"/>
                </a:lnTo>
                <a:lnTo>
                  <a:pt x="0" y="132976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-29511" r="-963" b="-133354"/>
            </a:stretch>
          </a:blipFill>
        </p:spPr>
        <p:txBody>
          <a:bodyPr/>
          <a:lstStyle/>
          <a:p>
            <a:endParaRPr lang="en-CA"/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94F0C98A-29EF-C601-525B-107C51D1F36E}"/>
              </a:ext>
            </a:extLst>
          </p:cNvPr>
          <p:cNvSpPr/>
          <p:nvPr/>
        </p:nvSpPr>
        <p:spPr>
          <a:xfrm rot="-10800000">
            <a:off x="15385042" y="9077772"/>
            <a:ext cx="3467827" cy="1329768"/>
          </a:xfrm>
          <a:custGeom>
            <a:avLst/>
            <a:gdLst/>
            <a:ahLst/>
            <a:cxnLst/>
            <a:rect l="l" t="t" r="r" b="b"/>
            <a:pathLst>
              <a:path w="3467827" h="1329768">
                <a:moveTo>
                  <a:pt x="0" y="0"/>
                </a:moveTo>
                <a:lnTo>
                  <a:pt x="3467828" y="0"/>
                </a:lnTo>
                <a:lnTo>
                  <a:pt x="3467828" y="1329769"/>
                </a:lnTo>
                <a:lnTo>
                  <a:pt x="0" y="132976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-138503" r="-2149" b="-27450"/>
            </a:stretch>
          </a:blipFill>
        </p:spPr>
        <p:txBody>
          <a:bodyPr/>
          <a:lstStyle/>
          <a:p>
            <a:endParaRPr lang="en-CA"/>
          </a:p>
        </p:txBody>
      </p:sp>
      <p:pic>
        <p:nvPicPr>
          <p:cNvPr id="7" name="Graphic 6" descr="Checkbox Checked with solid fill">
            <a:extLst>
              <a:ext uri="{FF2B5EF4-FFF2-40B4-BE49-F238E27FC236}">
                <a16:creationId xmlns:a16="http://schemas.microsoft.com/office/drawing/2014/main" id="{298FFE6E-757E-6F7C-A1B2-D5BDCA76C9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257800" y="2393999"/>
            <a:ext cx="2438400" cy="2438400"/>
          </a:xfrm>
          <a:prstGeom prst="rect">
            <a:avLst/>
          </a:prstGeom>
        </p:spPr>
      </p:pic>
      <p:sp>
        <p:nvSpPr>
          <p:cNvPr id="8" name="TextBox 3">
            <a:extLst>
              <a:ext uri="{FF2B5EF4-FFF2-40B4-BE49-F238E27FC236}">
                <a16:creationId xmlns:a16="http://schemas.microsoft.com/office/drawing/2014/main" id="{894ACCE9-C437-1060-BEA9-9718DCF216B9}"/>
              </a:ext>
            </a:extLst>
          </p:cNvPr>
          <p:cNvSpPr txBox="1"/>
          <p:nvPr/>
        </p:nvSpPr>
        <p:spPr>
          <a:xfrm>
            <a:off x="2099361" y="5471599"/>
            <a:ext cx="14089277" cy="37217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199"/>
              </a:lnSpc>
              <a:spcBef>
                <a:spcPct val="0"/>
              </a:spcBef>
            </a:pPr>
            <a:r>
              <a:rPr lang="en-US" sz="2799" dirty="0">
                <a:solidFill>
                  <a:srgbClr val="141414"/>
                </a:solidFill>
                <a:latin typeface="Lexend Deca"/>
              </a:rPr>
              <a:t>	* Major Corporate Donor – the land </a:t>
            </a:r>
          </a:p>
          <a:p>
            <a:pPr marL="0" lvl="0" indent="0" algn="l">
              <a:lnSpc>
                <a:spcPts val="4199"/>
              </a:lnSpc>
              <a:spcBef>
                <a:spcPct val="0"/>
              </a:spcBef>
            </a:pPr>
            <a:r>
              <a:rPr lang="en-US" sz="2799" dirty="0">
                <a:solidFill>
                  <a:srgbClr val="141414"/>
                </a:solidFill>
                <a:latin typeface="Lexend Deca"/>
              </a:rPr>
              <a:t>	* Donors in general</a:t>
            </a:r>
          </a:p>
          <a:p>
            <a:pPr marL="0" lvl="0" indent="0" algn="l">
              <a:lnSpc>
                <a:spcPts val="4199"/>
              </a:lnSpc>
              <a:spcBef>
                <a:spcPct val="0"/>
              </a:spcBef>
            </a:pPr>
            <a:r>
              <a:rPr lang="en-US" sz="2799" dirty="0">
                <a:solidFill>
                  <a:srgbClr val="141414"/>
                </a:solidFill>
                <a:latin typeface="Lexend Deca"/>
              </a:rPr>
              <a:t>	* MCCSS – Provincial level funding- Developmental Services</a:t>
            </a:r>
          </a:p>
          <a:p>
            <a:pPr marL="0" lvl="0" indent="0" algn="l">
              <a:lnSpc>
                <a:spcPts val="4199"/>
              </a:lnSpc>
              <a:spcBef>
                <a:spcPct val="0"/>
              </a:spcBef>
            </a:pPr>
            <a:r>
              <a:rPr lang="en-US" sz="2799" dirty="0">
                <a:solidFill>
                  <a:srgbClr val="141414"/>
                </a:solidFill>
                <a:latin typeface="Lexend Deca"/>
              </a:rPr>
              <a:t>	* The City – Development, zoning, fees etc..</a:t>
            </a:r>
          </a:p>
          <a:p>
            <a:pPr marL="0" lvl="0" indent="0" algn="l">
              <a:lnSpc>
                <a:spcPts val="4199"/>
              </a:lnSpc>
              <a:spcBef>
                <a:spcPct val="0"/>
              </a:spcBef>
            </a:pPr>
            <a:r>
              <a:rPr lang="en-US" sz="2799" dirty="0">
                <a:solidFill>
                  <a:srgbClr val="141414"/>
                </a:solidFill>
                <a:latin typeface="Lexend Deca"/>
              </a:rPr>
              <a:t>	* The Municipality: Development charges,  Rent subsidies</a:t>
            </a:r>
          </a:p>
          <a:p>
            <a:pPr marL="0" lvl="0" indent="0" algn="l">
              <a:lnSpc>
                <a:spcPts val="4199"/>
              </a:lnSpc>
              <a:spcBef>
                <a:spcPct val="0"/>
              </a:spcBef>
            </a:pPr>
            <a:r>
              <a:rPr lang="en-US" sz="2799" dirty="0">
                <a:solidFill>
                  <a:srgbClr val="141414"/>
                </a:solidFill>
                <a:latin typeface="Lexend Deca"/>
              </a:rPr>
              <a:t>	* The Community – i.e. Town Hall meetings</a:t>
            </a:r>
          </a:p>
          <a:p>
            <a:pPr marL="0" lvl="0" indent="0" algn="l">
              <a:lnSpc>
                <a:spcPts val="4199"/>
              </a:lnSpc>
              <a:spcBef>
                <a:spcPct val="0"/>
              </a:spcBef>
            </a:pPr>
            <a:endParaRPr lang="en-US" sz="2799" u="none" dirty="0">
              <a:solidFill>
                <a:srgbClr val="141414"/>
              </a:solidFill>
              <a:latin typeface="Lexend Deca"/>
            </a:endParaRPr>
          </a:p>
        </p:txBody>
      </p:sp>
    </p:spTree>
    <p:extLst>
      <p:ext uri="{BB962C8B-B14F-4D97-AF65-F5344CB8AC3E}">
        <p14:creationId xmlns:p14="http://schemas.microsoft.com/office/powerpoint/2010/main" val="23683685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1783D4-D5FD-5000-D492-14A61B4255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9C6C5404-0079-FDD7-AEFE-62F338EF6978}"/>
              </a:ext>
            </a:extLst>
          </p:cNvPr>
          <p:cNvSpPr txBox="1"/>
          <p:nvPr/>
        </p:nvSpPr>
        <p:spPr>
          <a:xfrm>
            <a:off x="2099361" y="1536915"/>
            <a:ext cx="14084886" cy="11449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9600"/>
              </a:lnSpc>
              <a:spcBef>
                <a:spcPct val="0"/>
              </a:spcBef>
            </a:pPr>
            <a:r>
              <a:rPr lang="en-US" sz="7200" dirty="0">
                <a:solidFill>
                  <a:srgbClr val="21409A"/>
                </a:solidFill>
                <a:latin typeface="Lexend Deca Bold"/>
              </a:rPr>
              <a:t>What did the system ask of us?</a:t>
            </a:r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956E382F-AF9D-9C71-7774-A2EE725A42BA}"/>
              </a:ext>
            </a:extLst>
          </p:cNvPr>
          <p:cNvSpPr txBox="1"/>
          <p:nvPr/>
        </p:nvSpPr>
        <p:spPr>
          <a:xfrm>
            <a:off x="2099361" y="3543300"/>
            <a:ext cx="14089277" cy="10287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199"/>
              </a:lnSpc>
              <a:spcBef>
                <a:spcPct val="0"/>
              </a:spcBef>
            </a:pPr>
            <a:r>
              <a:rPr lang="en-US" sz="2799" dirty="0">
                <a:solidFill>
                  <a:srgbClr val="141414"/>
                </a:solidFill>
                <a:latin typeface="Lexend Deca"/>
              </a:rPr>
              <a:t>CMCH Applications, Contributions</a:t>
            </a:r>
          </a:p>
          <a:p>
            <a:pPr marL="0" lvl="0" indent="0" algn="l">
              <a:lnSpc>
                <a:spcPts val="4199"/>
              </a:lnSpc>
              <a:spcBef>
                <a:spcPct val="0"/>
              </a:spcBef>
            </a:pPr>
            <a:endParaRPr lang="en-US" sz="2799" u="none" dirty="0">
              <a:solidFill>
                <a:srgbClr val="141414"/>
              </a:solidFill>
              <a:latin typeface="Lexend Deca"/>
            </a:endParaRPr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D0A58F5E-8E51-794C-4C2C-AA229C5DE263}"/>
              </a:ext>
            </a:extLst>
          </p:cNvPr>
          <p:cNvSpPr/>
          <p:nvPr/>
        </p:nvSpPr>
        <p:spPr>
          <a:xfrm rot="-5400000">
            <a:off x="-1269318" y="635754"/>
            <a:ext cx="3467827" cy="1329768"/>
          </a:xfrm>
          <a:custGeom>
            <a:avLst/>
            <a:gdLst/>
            <a:ahLst/>
            <a:cxnLst/>
            <a:rect l="l" t="t" r="r" b="b"/>
            <a:pathLst>
              <a:path w="3467827" h="1329768">
                <a:moveTo>
                  <a:pt x="0" y="0"/>
                </a:moveTo>
                <a:lnTo>
                  <a:pt x="3467827" y="0"/>
                </a:lnTo>
                <a:lnTo>
                  <a:pt x="3467827" y="1329769"/>
                </a:lnTo>
                <a:lnTo>
                  <a:pt x="0" y="132976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-29511" r="-963" b="-133354"/>
            </a:stretch>
          </a:blipFill>
        </p:spPr>
        <p:txBody>
          <a:bodyPr/>
          <a:lstStyle/>
          <a:p>
            <a:endParaRPr lang="en-CA"/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94F0C98A-29EF-C601-525B-107C51D1F36E}"/>
              </a:ext>
            </a:extLst>
          </p:cNvPr>
          <p:cNvSpPr/>
          <p:nvPr/>
        </p:nvSpPr>
        <p:spPr>
          <a:xfrm rot="-10800000">
            <a:off x="15385042" y="9077772"/>
            <a:ext cx="3467827" cy="1329768"/>
          </a:xfrm>
          <a:custGeom>
            <a:avLst/>
            <a:gdLst/>
            <a:ahLst/>
            <a:cxnLst/>
            <a:rect l="l" t="t" r="r" b="b"/>
            <a:pathLst>
              <a:path w="3467827" h="1329768">
                <a:moveTo>
                  <a:pt x="0" y="0"/>
                </a:moveTo>
                <a:lnTo>
                  <a:pt x="3467828" y="0"/>
                </a:lnTo>
                <a:lnTo>
                  <a:pt x="3467828" y="1329769"/>
                </a:lnTo>
                <a:lnTo>
                  <a:pt x="0" y="132976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-138503" r="-2149" b="-27450"/>
            </a:stretch>
          </a:blipFill>
        </p:spPr>
        <p:txBody>
          <a:bodyPr/>
          <a:lstStyle/>
          <a:p>
            <a:endParaRPr lang="en-CA"/>
          </a:p>
        </p:txBody>
      </p:sp>
      <p:pic>
        <p:nvPicPr>
          <p:cNvPr id="7" name="Graphic 6" descr="Checkbox Checked with solid fill">
            <a:extLst>
              <a:ext uri="{FF2B5EF4-FFF2-40B4-BE49-F238E27FC236}">
                <a16:creationId xmlns:a16="http://schemas.microsoft.com/office/drawing/2014/main" id="{298FFE6E-757E-6F7C-A1B2-D5BDCA76C9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610600" y="2609609"/>
            <a:ext cx="2438400" cy="2438400"/>
          </a:xfrm>
          <a:prstGeom prst="rect">
            <a:avLst/>
          </a:prstGeom>
        </p:spPr>
      </p:pic>
      <p:sp>
        <p:nvSpPr>
          <p:cNvPr id="8" name="TextBox 3">
            <a:extLst>
              <a:ext uri="{FF2B5EF4-FFF2-40B4-BE49-F238E27FC236}">
                <a16:creationId xmlns:a16="http://schemas.microsoft.com/office/drawing/2014/main" id="{894ACCE9-C437-1060-BEA9-9718DCF216B9}"/>
              </a:ext>
            </a:extLst>
          </p:cNvPr>
          <p:cNvSpPr txBox="1"/>
          <p:nvPr/>
        </p:nvSpPr>
        <p:spPr>
          <a:xfrm>
            <a:off x="2099361" y="5471599"/>
            <a:ext cx="14089277" cy="26445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199"/>
              </a:lnSpc>
              <a:spcBef>
                <a:spcPct val="0"/>
              </a:spcBef>
            </a:pPr>
            <a:r>
              <a:rPr lang="en-US" sz="2799" dirty="0">
                <a:solidFill>
                  <a:srgbClr val="141414"/>
                </a:solidFill>
                <a:latin typeface="Lexend Deca"/>
              </a:rPr>
              <a:t>	* Seed Funding- Successful</a:t>
            </a:r>
          </a:p>
          <a:p>
            <a:pPr marL="0" lvl="0" indent="0" algn="l">
              <a:lnSpc>
                <a:spcPts val="4199"/>
              </a:lnSpc>
              <a:spcBef>
                <a:spcPct val="0"/>
              </a:spcBef>
            </a:pPr>
            <a:r>
              <a:rPr lang="en-US" sz="2799" dirty="0">
                <a:solidFill>
                  <a:srgbClr val="141414"/>
                </a:solidFill>
                <a:latin typeface="Lexend Deca"/>
              </a:rPr>
              <a:t>	* Rapid Housing Initiative Round 1 – unsuccessful</a:t>
            </a:r>
          </a:p>
          <a:p>
            <a:pPr marL="0" lvl="0" indent="0" algn="l">
              <a:lnSpc>
                <a:spcPts val="4199"/>
              </a:lnSpc>
              <a:spcBef>
                <a:spcPct val="0"/>
              </a:spcBef>
            </a:pPr>
            <a:r>
              <a:rPr lang="en-US" sz="2799" dirty="0">
                <a:solidFill>
                  <a:srgbClr val="141414"/>
                </a:solidFill>
                <a:latin typeface="Lexend Deca"/>
              </a:rPr>
              <a:t>	* Rapid Housing Initiative Round 2- unsuccessful</a:t>
            </a:r>
          </a:p>
          <a:p>
            <a:pPr marL="0" lvl="0" indent="0" algn="l">
              <a:lnSpc>
                <a:spcPts val="4199"/>
              </a:lnSpc>
              <a:spcBef>
                <a:spcPct val="0"/>
              </a:spcBef>
            </a:pPr>
            <a:r>
              <a:rPr lang="en-US" sz="2799" dirty="0">
                <a:solidFill>
                  <a:srgbClr val="141414"/>
                </a:solidFill>
                <a:latin typeface="Lexend Deca"/>
              </a:rPr>
              <a:t>	* Co-investment fund – Successful! Grant &amp; Loan</a:t>
            </a:r>
          </a:p>
          <a:p>
            <a:pPr marL="0" lvl="0" indent="0" algn="l">
              <a:lnSpc>
                <a:spcPts val="4199"/>
              </a:lnSpc>
              <a:spcBef>
                <a:spcPct val="0"/>
              </a:spcBef>
            </a:pPr>
            <a:endParaRPr lang="en-US" sz="2799" u="none" dirty="0">
              <a:solidFill>
                <a:srgbClr val="141414"/>
              </a:solidFill>
              <a:latin typeface="Lexend Deca"/>
            </a:endParaRPr>
          </a:p>
        </p:txBody>
      </p:sp>
    </p:spTree>
    <p:extLst>
      <p:ext uri="{BB962C8B-B14F-4D97-AF65-F5344CB8AC3E}">
        <p14:creationId xmlns:p14="http://schemas.microsoft.com/office/powerpoint/2010/main" val="36144909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1783D4-D5FD-5000-D492-14A61B4255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9C6C5404-0079-FDD7-AEFE-62F338EF6978}"/>
              </a:ext>
            </a:extLst>
          </p:cNvPr>
          <p:cNvSpPr txBox="1"/>
          <p:nvPr/>
        </p:nvSpPr>
        <p:spPr>
          <a:xfrm>
            <a:off x="2099361" y="1536915"/>
            <a:ext cx="14084886" cy="11449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9600"/>
              </a:lnSpc>
              <a:spcBef>
                <a:spcPct val="0"/>
              </a:spcBef>
            </a:pPr>
            <a:r>
              <a:rPr lang="en-US" sz="7200" dirty="0">
                <a:solidFill>
                  <a:srgbClr val="21409A"/>
                </a:solidFill>
                <a:latin typeface="Lexend Deca Bold"/>
              </a:rPr>
              <a:t>What did the system ask of us?</a:t>
            </a:r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956E382F-AF9D-9C71-7774-A2EE725A42BA}"/>
              </a:ext>
            </a:extLst>
          </p:cNvPr>
          <p:cNvSpPr txBox="1"/>
          <p:nvPr/>
        </p:nvSpPr>
        <p:spPr>
          <a:xfrm>
            <a:off x="2099361" y="3543300"/>
            <a:ext cx="14089277" cy="10287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199"/>
              </a:lnSpc>
              <a:spcBef>
                <a:spcPct val="0"/>
              </a:spcBef>
            </a:pPr>
            <a:r>
              <a:rPr lang="en-US" sz="2799" dirty="0">
                <a:solidFill>
                  <a:srgbClr val="141414"/>
                </a:solidFill>
                <a:latin typeface="Lexend Deca"/>
              </a:rPr>
              <a:t>Progress, Commitment</a:t>
            </a:r>
          </a:p>
          <a:p>
            <a:pPr marL="0" lvl="0" indent="0" algn="l">
              <a:lnSpc>
                <a:spcPts val="4199"/>
              </a:lnSpc>
              <a:spcBef>
                <a:spcPct val="0"/>
              </a:spcBef>
            </a:pPr>
            <a:endParaRPr lang="en-US" sz="2799" u="none" dirty="0">
              <a:solidFill>
                <a:srgbClr val="141414"/>
              </a:solidFill>
              <a:latin typeface="Lexend Deca"/>
            </a:endParaRPr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D0A58F5E-8E51-794C-4C2C-AA229C5DE263}"/>
              </a:ext>
            </a:extLst>
          </p:cNvPr>
          <p:cNvSpPr/>
          <p:nvPr/>
        </p:nvSpPr>
        <p:spPr>
          <a:xfrm rot="-5400000">
            <a:off x="-1269318" y="635754"/>
            <a:ext cx="3467827" cy="1329768"/>
          </a:xfrm>
          <a:custGeom>
            <a:avLst/>
            <a:gdLst/>
            <a:ahLst/>
            <a:cxnLst/>
            <a:rect l="l" t="t" r="r" b="b"/>
            <a:pathLst>
              <a:path w="3467827" h="1329768">
                <a:moveTo>
                  <a:pt x="0" y="0"/>
                </a:moveTo>
                <a:lnTo>
                  <a:pt x="3467827" y="0"/>
                </a:lnTo>
                <a:lnTo>
                  <a:pt x="3467827" y="1329769"/>
                </a:lnTo>
                <a:lnTo>
                  <a:pt x="0" y="132976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-29511" r="-963" b="-133354"/>
            </a:stretch>
          </a:blipFill>
        </p:spPr>
        <p:txBody>
          <a:bodyPr/>
          <a:lstStyle/>
          <a:p>
            <a:endParaRPr lang="en-CA"/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94F0C98A-29EF-C601-525B-107C51D1F36E}"/>
              </a:ext>
            </a:extLst>
          </p:cNvPr>
          <p:cNvSpPr/>
          <p:nvPr/>
        </p:nvSpPr>
        <p:spPr>
          <a:xfrm rot="-10800000">
            <a:off x="15385042" y="9077772"/>
            <a:ext cx="3467827" cy="1329768"/>
          </a:xfrm>
          <a:custGeom>
            <a:avLst/>
            <a:gdLst/>
            <a:ahLst/>
            <a:cxnLst/>
            <a:rect l="l" t="t" r="r" b="b"/>
            <a:pathLst>
              <a:path w="3467827" h="1329768">
                <a:moveTo>
                  <a:pt x="0" y="0"/>
                </a:moveTo>
                <a:lnTo>
                  <a:pt x="3467828" y="0"/>
                </a:lnTo>
                <a:lnTo>
                  <a:pt x="3467828" y="1329769"/>
                </a:lnTo>
                <a:lnTo>
                  <a:pt x="0" y="132976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-138503" r="-2149" b="-27450"/>
            </a:stretch>
          </a:blipFill>
        </p:spPr>
        <p:txBody>
          <a:bodyPr/>
          <a:lstStyle/>
          <a:p>
            <a:endParaRPr lang="en-CA"/>
          </a:p>
        </p:txBody>
      </p:sp>
      <p:pic>
        <p:nvPicPr>
          <p:cNvPr id="7" name="Graphic 6" descr="Checkbox Checked with solid fill">
            <a:extLst>
              <a:ext uri="{FF2B5EF4-FFF2-40B4-BE49-F238E27FC236}">
                <a16:creationId xmlns:a16="http://schemas.microsoft.com/office/drawing/2014/main" id="{298FFE6E-757E-6F7C-A1B2-D5BDCA76C9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078415" y="2575681"/>
            <a:ext cx="2438400" cy="2438400"/>
          </a:xfrm>
          <a:prstGeom prst="rect">
            <a:avLst/>
          </a:prstGeom>
        </p:spPr>
      </p:pic>
      <p:sp>
        <p:nvSpPr>
          <p:cNvPr id="8" name="TextBox 3">
            <a:extLst>
              <a:ext uri="{FF2B5EF4-FFF2-40B4-BE49-F238E27FC236}">
                <a16:creationId xmlns:a16="http://schemas.microsoft.com/office/drawing/2014/main" id="{894ACCE9-C437-1060-BEA9-9718DCF216B9}"/>
              </a:ext>
            </a:extLst>
          </p:cNvPr>
          <p:cNvSpPr txBox="1"/>
          <p:nvPr/>
        </p:nvSpPr>
        <p:spPr>
          <a:xfrm>
            <a:off x="2099361" y="5471599"/>
            <a:ext cx="14089277" cy="37217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199"/>
              </a:lnSpc>
              <a:spcBef>
                <a:spcPct val="0"/>
              </a:spcBef>
            </a:pPr>
            <a:r>
              <a:rPr lang="en-US" sz="2799" dirty="0">
                <a:solidFill>
                  <a:srgbClr val="141414"/>
                </a:solidFill>
                <a:latin typeface="Lexend Deca"/>
              </a:rPr>
              <a:t>	* Housing Consultant, Architect </a:t>
            </a:r>
          </a:p>
          <a:p>
            <a:pPr marL="0" lvl="0" indent="0" algn="l">
              <a:lnSpc>
                <a:spcPts val="4199"/>
              </a:lnSpc>
              <a:spcBef>
                <a:spcPct val="0"/>
              </a:spcBef>
            </a:pPr>
            <a:r>
              <a:rPr lang="en-US" sz="2799" dirty="0">
                <a:solidFill>
                  <a:srgbClr val="141414"/>
                </a:solidFill>
                <a:latin typeface="Lexend Deca"/>
              </a:rPr>
              <a:t>	* Construction Management agreement</a:t>
            </a:r>
          </a:p>
          <a:p>
            <a:pPr marL="0" lvl="0" indent="0" algn="l">
              <a:lnSpc>
                <a:spcPts val="4199"/>
              </a:lnSpc>
              <a:spcBef>
                <a:spcPct val="0"/>
              </a:spcBef>
            </a:pPr>
            <a:r>
              <a:rPr lang="en-US" sz="2799" dirty="0">
                <a:solidFill>
                  <a:srgbClr val="141414"/>
                </a:solidFill>
                <a:latin typeface="Lexend Deca"/>
              </a:rPr>
              <a:t>	* Design / Innovation – B3 capable, accessible, community space, </a:t>
            </a:r>
          </a:p>
          <a:p>
            <a:pPr marL="0" lvl="0" indent="0" algn="l">
              <a:lnSpc>
                <a:spcPts val="4199"/>
              </a:lnSpc>
              <a:spcBef>
                <a:spcPct val="0"/>
              </a:spcBef>
            </a:pPr>
            <a:r>
              <a:rPr lang="en-US" sz="2799" dirty="0">
                <a:solidFill>
                  <a:srgbClr val="141414"/>
                </a:solidFill>
                <a:latin typeface="Lexend Deca"/>
              </a:rPr>
              <a:t>		energy efficient, Steel wall panel construction. </a:t>
            </a:r>
          </a:p>
          <a:p>
            <a:pPr marL="0" lvl="0" indent="0" algn="l">
              <a:lnSpc>
                <a:spcPts val="4199"/>
              </a:lnSpc>
              <a:spcBef>
                <a:spcPct val="0"/>
              </a:spcBef>
            </a:pPr>
            <a:r>
              <a:rPr lang="en-US" sz="2799" dirty="0">
                <a:solidFill>
                  <a:srgbClr val="141414"/>
                </a:solidFill>
                <a:latin typeface="Lexend Deca"/>
              </a:rPr>
              <a:t>	* Cost Consultants D, C, B, A </a:t>
            </a:r>
          </a:p>
          <a:p>
            <a:pPr marL="0" lvl="0" indent="0" algn="l">
              <a:lnSpc>
                <a:spcPts val="4199"/>
              </a:lnSpc>
              <a:spcBef>
                <a:spcPct val="0"/>
              </a:spcBef>
            </a:pPr>
            <a:r>
              <a:rPr lang="en-US" sz="2799" dirty="0">
                <a:solidFill>
                  <a:srgbClr val="141414"/>
                </a:solidFill>
                <a:latin typeface="Lexend Deca"/>
              </a:rPr>
              <a:t>	* Public Tender</a:t>
            </a:r>
          </a:p>
          <a:p>
            <a:pPr marL="0" lvl="0" indent="0" algn="l">
              <a:lnSpc>
                <a:spcPts val="4199"/>
              </a:lnSpc>
              <a:spcBef>
                <a:spcPct val="0"/>
              </a:spcBef>
            </a:pPr>
            <a:endParaRPr lang="en-US" sz="2799" u="none" dirty="0">
              <a:solidFill>
                <a:srgbClr val="141414"/>
              </a:solidFill>
              <a:latin typeface="Lexend Deca"/>
            </a:endParaRP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B4F550E7-5236-1136-75D5-BE21C36FA098}"/>
              </a:ext>
            </a:extLst>
          </p:cNvPr>
          <p:cNvSpPr/>
          <p:nvPr/>
        </p:nvSpPr>
        <p:spPr>
          <a:xfrm>
            <a:off x="5715000" y="8202469"/>
            <a:ext cx="762000" cy="5334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024032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1783D4-D5FD-5000-D492-14A61B4255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9C6C5404-0079-FDD7-AEFE-62F338EF6978}"/>
              </a:ext>
            </a:extLst>
          </p:cNvPr>
          <p:cNvSpPr txBox="1"/>
          <p:nvPr/>
        </p:nvSpPr>
        <p:spPr>
          <a:xfrm>
            <a:off x="2099361" y="1536915"/>
            <a:ext cx="14084886" cy="11449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9600"/>
              </a:lnSpc>
              <a:spcBef>
                <a:spcPct val="0"/>
              </a:spcBef>
            </a:pPr>
            <a:r>
              <a:rPr lang="en-US" sz="7200" dirty="0">
                <a:solidFill>
                  <a:srgbClr val="21409A"/>
                </a:solidFill>
                <a:latin typeface="Lexend Deca Bold"/>
              </a:rPr>
              <a:t>What happened?</a:t>
            </a:r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956E382F-AF9D-9C71-7774-A2EE725A42BA}"/>
              </a:ext>
            </a:extLst>
          </p:cNvPr>
          <p:cNvSpPr txBox="1"/>
          <p:nvPr/>
        </p:nvSpPr>
        <p:spPr>
          <a:xfrm>
            <a:off x="2099361" y="3543300"/>
            <a:ext cx="14089277" cy="10287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199"/>
              </a:lnSpc>
              <a:spcBef>
                <a:spcPct val="0"/>
              </a:spcBef>
            </a:pPr>
            <a:r>
              <a:rPr lang="en-US" sz="2799" dirty="0">
                <a:solidFill>
                  <a:srgbClr val="141414"/>
                </a:solidFill>
                <a:latin typeface="Lexend Deca"/>
              </a:rPr>
              <a:t>Tenders, Cost Increases!</a:t>
            </a:r>
          </a:p>
          <a:p>
            <a:pPr marL="0" lvl="0" indent="0" algn="l">
              <a:lnSpc>
                <a:spcPts val="4199"/>
              </a:lnSpc>
              <a:spcBef>
                <a:spcPct val="0"/>
              </a:spcBef>
            </a:pPr>
            <a:endParaRPr lang="en-US" sz="2799" u="none" dirty="0">
              <a:solidFill>
                <a:srgbClr val="141414"/>
              </a:solidFill>
              <a:latin typeface="Lexend Deca"/>
            </a:endParaRPr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D0A58F5E-8E51-794C-4C2C-AA229C5DE263}"/>
              </a:ext>
            </a:extLst>
          </p:cNvPr>
          <p:cNvSpPr/>
          <p:nvPr/>
        </p:nvSpPr>
        <p:spPr>
          <a:xfrm rot="-5400000">
            <a:off x="-1269318" y="635754"/>
            <a:ext cx="3467827" cy="1329768"/>
          </a:xfrm>
          <a:custGeom>
            <a:avLst/>
            <a:gdLst/>
            <a:ahLst/>
            <a:cxnLst/>
            <a:rect l="l" t="t" r="r" b="b"/>
            <a:pathLst>
              <a:path w="3467827" h="1329768">
                <a:moveTo>
                  <a:pt x="0" y="0"/>
                </a:moveTo>
                <a:lnTo>
                  <a:pt x="3467827" y="0"/>
                </a:lnTo>
                <a:lnTo>
                  <a:pt x="3467827" y="1329769"/>
                </a:lnTo>
                <a:lnTo>
                  <a:pt x="0" y="132976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-29511" r="-963" b="-133354"/>
            </a:stretch>
          </a:blipFill>
        </p:spPr>
        <p:txBody>
          <a:bodyPr/>
          <a:lstStyle/>
          <a:p>
            <a:endParaRPr lang="en-CA"/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94F0C98A-29EF-C601-525B-107C51D1F36E}"/>
              </a:ext>
            </a:extLst>
          </p:cNvPr>
          <p:cNvSpPr/>
          <p:nvPr/>
        </p:nvSpPr>
        <p:spPr>
          <a:xfrm rot="-10800000">
            <a:off x="15385042" y="9077772"/>
            <a:ext cx="3467827" cy="1329768"/>
          </a:xfrm>
          <a:custGeom>
            <a:avLst/>
            <a:gdLst/>
            <a:ahLst/>
            <a:cxnLst/>
            <a:rect l="l" t="t" r="r" b="b"/>
            <a:pathLst>
              <a:path w="3467827" h="1329768">
                <a:moveTo>
                  <a:pt x="0" y="0"/>
                </a:moveTo>
                <a:lnTo>
                  <a:pt x="3467828" y="0"/>
                </a:lnTo>
                <a:lnTo>
                  <a:pt x="3467828" y="1329769"/>
                </a:lnTo>
                <a:lnTo>
                  <a:pt x="0" y="132976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-138503" r="-2149" b="-27450"/>
            </a:stretch>
          </a:blipFill>
        </p:spPr>
        <p:txBody>
          <a:bodyPr/>
          <a:lstStyle/>
          <a:p>
            <a:endParaRPr lang="en-CA"/>
          </a:p>
        </p:txBody>
      </p:sp>
      <p:sp>
        <p:nvSpPr>
          <p:cNvPr id="8" name="TextBox 3">
            <a:extLst>
              <a:ext uri="{FF2B5EF4-FFF2-40B4-BE49-F238E27FC236}">
                <a16:creationId xmlns:a16="http://schemas.microsoft.com/office/drawing/2014/main" id="{894ACCE9-C437-1060-BEA9-9718DCF216B9}"/>
              </a:ext>
            </a:extLst>
          </p:cNvPr>
          <p:cNvSpPr txBox="1"/>
          <p:nvPr/>
        </p:nvSpPr>
        <p:spPr>
          <a:xfrm>
            <a:off x="2078558" y="4788069"/>
            <a:ext cx="14089277" cy="47990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199"/>
              </a:lnSpc>
              <a:spcBef>
                <a:spcPct val="0"/>
              </a:spcBef>
            </a:pPr>
            <a:r>
              <a:rPr lang="en-US" sz="2799" dirty="0">
                <a:solidFill>
                  <a:srgbClr val="141414"/>
                </a:solidFill>
                <a:latin typeface="Lexend Deca"/>
              </a:rPr>
              <a:t>	* The Pandemic</a:t>
            </a:r>
          </a:p>
          <a:p>
            <a:pPr marL="0" lvl="0" indent="0" algn="l">
              <a:lnSpc>
                <a:spcPts val="4199"/>
              </a:lnSpc>
              <a:spcBef>
                <a:spcPct val="0"/>
              </a:spcBef>
            </a:pPr>
            <a:r>
              <a:rPr lang="en-US" sz="2799" dirty="0">
                <a:solidFill>
                  <a:srgbClr val="141414"/>
                </a:solidFill>
                <a:latin typeface="Lexend Deca"/>
              </a:rPr>
              <a:t>	* Cost came in much higher than expected</a:t>
            </a:r>
          </a:p>
          <a:p>
            <a:pPr marL="0" lvl="0" indent="0" algn="l">
              <a:lnSpc>
                <a:spcPts val="4199"/>
              </a:lnSpc>
              <a:spcBef>
                <a:spcPct val="0"/>
              </a:spcBef>
            </a:pPr>
            <a:r>
              <a:rPr lang="en-US" sz="2799" dirty="0">
                <a:solidFill>
                  <a:srgbClr val="141414"/>
                </a:solidFill>
                <a:latin typeface="Lexend Deca"/>
              </a:rPr>
              <a:t>	* CMHC had no mechanism to adapt</a:t>
            </a:r>
          </a:p>
          <a:p>
            <a:pPr marL="0" lvl="0" indent="0" algn="l">
              <a:lnSpc>
                <a:spcPts val="4199"/>
              </a:lnSpc>
              <a:spcBef>
                <a:spcPct val="0"/>
              </a:spcBef>
            </a:pPr>
            <a:r>
              <a:rPr lang="en-US" sz="2799" dirty="0">
                <a:solidFill>
                  <a:srgbClr val="141414"/>
                </a:solidFill>
                <a:latin typeface="Lexend Deca"/>
              </a:rPr>
              <a:t>	* Donor plan was at max</a:t>
            </a:r>
          </a:p>
          <a:p>
            <a:pPr marL="0" lvl="0" indent="0" algn="l">
              <a:lnSpc>
                <a:spcPts val="4199"/>
              </a:lnSpc>
              <a:spcBef>
                <a:spcPct val="0"/>
              </a:spcBef>
            </a:pPr>
            <a:r>
              <a:rPr lang="en-US" sz="2799" dirty="0">
                <a:solidFill>
                  <a:srgbClr val="141414"/>
                </a:solidFill>
                <a:latin typeface="Lexend Deca"/>
              </a:rPr>
              <a:t>	* MCCSS funding was fiscal based</a:t>
            </a:r>
          </a:p>
          <a:p>
            <a:pPr marL="0" lvl="0" indent="0" algn="l">
              <a:lnSpc>
                <a:spcPts val="4199"/>
              </a:lnSpc>
              <a:spcBef>
                <a:spcPct val="0"/>
              </a:spcBef>
            </a:pPr>
            <a:r>
              <a:rPr lang="en-US" sz="2799" dirty="0">
                <a:solidFill>
                  <a:srgbClr val="141414"/>
                </a:solidFill>
                <a:latin typeface="Lexend Deca"/>
              </a:rPr>
              <a:t>	* Decision Point: RHI #3?</a:t>
            </a:r>
          </a:p>
          <a:p>
            <a:pPr marL="0" lvl="0" indent="0" algn="l">
              <a:lnSpc>
                <a:spcPts val="4199"/>
              </a:lnSpc>
              <a:spcBef>
                <a:spcPct val="0"/>
              </a:spcBef>
            </a:pPr>
            <a:r>
              <a:rPr lang="en-US" sz="2799" dirty="0">
                <a:solidFill>
                  <a:srgbClr val="141414"/>
                </a:solidFill>
                <a:latin typeface="Lexend Deca"/>
              </a:rPr>
              <a:t>		- this would mean pulling our previous relationship</a:t>
            </a:r>
          </a:p>
          <a:p>
            <a:pPr marL="0" lvl="0" indent="0" algn="l">
              <a:lnSpc>
                <a:spcPts val="4199"/>
              </a:lnSpc>
              <a:spcBef>
                <a:spcPct val="0"/>
              </a:spcBef>
            </a:pPr>
            <a:r>
              <a:rPr lang="en-US" sz="2799" dirty="0">
                <a:solidFill>
                  <a:srgbClr val="141414"/>
                </a:solidFill>
                <a:latin typeface="Lexend Deca"/>
              </a:rPr>
              <a:t>		- return at a much lower ‘per door’ co-investment fund commitment</a:t>
            </a:r>
          </a:p>
          <a:p>
            <a:pPr marL="0" lvl="0" indent="0" algn="l">
              <a:lnSpc>
                <a:spcPts val="4199"/>
              </a:lnSpc>
              <a:spcBef>
                <a:spcPct val="0"/>
              </a:spcBef>
            </a:pPr>
            <a:r>
              <a:rPr lang="en-US" sz="2799" dirty="0">
                <a:solidFill>
                  <a:srgbClr val="141414"/>
                </a:solidFill>
                <a:latin typeface="Lexend Deca"/>
              </a:rPr>
              <a:t>	</a:t>
            </a:r>
            <a:endParaRPr lang="en-US" sz="2799" u="none" dirty="0">
              <a:solidFill>
                <a:srgbClr val="141414"/>
              </a:solidFill>
              <a:latin typeface="Lexend Deca"/>
            </a:endParaRPr>
          </a:p>
        </p:txBody>
      </p:sp>
    </p:spTree>
    <p:extLst>
      <p:ext uri="{BB962C8B-B14F-4D97-AF65-F5344CB8AC3E}">
        <p14:creationId xmlns:p14="http://schemas.microsoft.com/office/powerpoint/2010/main" val="6364701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 rot="-5400000">
            <a:off x="-1269318" y="635754"/>
            <a:ext cx="3467827" cy="1329768"/>
          </a:xfrm>
          <a:custGeom>
            <a:avLst/>
            <a:gdLst/>
            <a:ahLst/>
            <a:cxnLst/>
            <a:rect l="l" t="t" r="r" b="b"/>
            <a:pathLst>
              <a:path w="3467827" h="1329768">
                <a:moveTo>
                  <a:pt x="0" y="0"/>
                </a:moveTo>
                <a:lnTo>
                  <a:pt x="3467827" y="0"/>
                </a:lnTo>
                <a:lnTo>
                  <a:pt x="3467827" y="1329769"/>
                </a:lnTo>
                <a:lnTo>
                  <a:pt x="0" y="132976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-29511" r="-963" b="-133354"/>
            </a:stretch>
          </a:blipFill>
        </p:spPr>
        <p:txBody>
          <a:bodyPr/>
          <a:lstStyle/>
          <a:p>
            <a:endParaRPr lang="en-CA"/>
          </a:p>
        </p:txBody>
      </p:sp>
      <p:sp>
        <p:nvSpPr>
          <p:cNvPr id="5" name="Freeform 5"/>
          <p:cNvSpPr/>
          <p:nvPr/>
        </p:nvSpPr>
        <p:spPr>
          <a:xfrm rot="-10800000">
            <a:off x="15385042" y="9077772"/>
            <a:ext cx="3467827" cy="1329768"/>
          </a:xfrm>
          <a:custGeom>
            <a:avLst/>
            <a:gdLst/>
            <a:ahLst/>
            <a:cxnLst/>
            <a:rect l="l" t="t" r="r" b="b"/>
            <a:pathLst>
              <a:path w="3467827" h="1329768">
                <a:moveTo>
                  <a:pt x="0" y="0"/>
                </a:moveTo>
                <a:lnTo>
                  <a:pt x="3467828" y="0"/>
                </a:lnTo>
                <a:lnTo>
                  <a:pt x="3467828" y="1329769"/>
                </a:lnTo>
                <a:lnTo>
                  <a:pt x="0" y="132976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-138503" r="-2149" b="-27450"/>
            </a:stretch>
          </a:blipFill>
        </p:spPr>
        <p:txBody>
          <a:bodyPr/>
          <a:lstStyle/>
          <a:p>
            <a:endParaRPr lang="en-CA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6F8AE6D-08F3-48CF-22D6-AC70CEF23E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7600" y="253690"/>
            <a:ext cx="6830064" cy="3790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2">
            <a:extLst>
              <a:ext uri="{FF2B5EF4-FFF2-40B4-BE49-F238E27FC236}">
                <a16:creationId xmlns:a16="http://schemas.microsoft.com/office/drawing/2014/main" id="{35C1FE6E-20FA-3C7B-94F6-5BA12EB638B0}"/>
              </a:ext>
            </a:extLst>
          </p:cNvPr>
          <p:cNvSpPr txBox="1"/>
          <p:nvPr/>
        </p:nvSpPr>
        <p:spPr>
          <a:xfrm>
            <a:off x="2101557" y="419100"/>
            <a:ext cx="6737643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9600"/>
              </a:lnSpc>
              <a:spcBef>
                <a:spcPct val="0"/>
              </a:spcBef>
            </a:pPr>
            <a:r>
              <a:rPr lang="en-US" sz="8000" dirty="0">
                <a:solidFill>
                  <a:srgbClr val="21409A"/>
                </a:solidFill>
                <a:latin typeface="Lexend Deca Bold"/>
              </a:rPr>
              <a:t>The Result</a:t>
            </a:r>
          </a:p>
        </p:txBody>
      </p:sp>
      <p:sp>
        <p:nvSpPr>
          <p:cNvPr id="2" name="TextBox 3">
            <a:extLst>
              <a:ext uri="{FF2B5EF4-FFF2-40B4-BE49-F238E27FC236}">
                <a16:creationId xmlns:a16="http://schemas.microsoft.com/office/drawing/2014/main" id="{0AE2086A-19D9-49D4-077E-43ACBE1FAC6B}"/>
              </a:ext>
            </a:extLst>
          </p:cNvPr>
          <p:cNvSpPr txBox="1"/>
          <p:nvPr/>
        </p:nvSpPr>
        <p:spPr>
          <a:xfrm>
            <a:off x="2099361" y="4046640"/>
            <a:ext cx="14089277" cy="53376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57200" lvl="0" indent="-457200" algn="l">
              <a:lnSpc>
                <a:spcPts val="4199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US" sz="2799" dirty="0">
                <a:solidFill>
                  <a:srgbClr val="141414"/>
                </a:solidFill>
                <a:latin typeface="Lexend Deca"/>
              </a:rPr>
              <a:t>Up to 20 units lost from the affordable housing inventory of our community, No purpose-built rentals in the last 25+ years. </a:t>
            </a:r>
          </a:p>
          <a:p>
            <a:pPr marL="457200" lvl="0" indent="-457200" algn="l">
              <a:lnSpc>
                <a:spcPts val="4199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endParaRPr lang="en-US" sz="2799" dirty="0">
              <a:solidFill>
                <a:srgbClr val="141414"/>
              </a:solidFill>
              <a:latin typeface="Lexend Deca"/>
            </a:endParaRPr>
          </a:p>
          <a:p>
            <a:pPr marL="457200" lvl="0" indent="-457200" algn="l">
              <a:lnSpc>
                <a:spcPts val="4199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US" sz="2799" dirty="0">
                <a:solidFill>
                  <a:srgbClr val="141414"/>
                </a:solidFill>
                <a:latin typeface="Lexend Deca"/>
              </a:rPr>
              <a:t>An innovative design that could bridge a little-known gap was lost (</a:t>
            </a:r>
            <a:r>
              <a:rPr lang="en-US" sz="2799" i="1" dirty="0">
                <a:solidFill>
                  <a:srgbClr val="141414"/>
                </a:solidFill>
                <a:latin typeface="Lexend Deca"/>
              </a:rPr>
              <a:t>people that can’t enter into their own lease agreement, need assistance to evacuate</a:t>
            </a:r>
            <a:r>
              <a:rPr lang="en-US" sz="2799" dirty="0">
                <a:solidFill>
                  <a:srgbClr val="141414"/>
                </a:solidFill>
                <a:latin typeface="Lexend Deca"/>
              </a:rPr>
              <a:t>)</a:t>
            </a:r>
          </a:p>
          <a:p>
            <a:pPr marL="457200" lvl="0" indent="-457200" algn="l">
              <a:lnSpc>
                <a:spcPts val="4199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endParaRPr lang="en-US" sz="2799" dirty="0">
              <a:solidFill>
                <a:srgbClr val="141414"/>
              </a:solidFill>
              <a:latin typeface="Lexend Deca"/>
            </a:endParaRPr>
          </a:p>
          <a:p>
            <a:pPr marL="457200" lvl="0" indent="-457200" algn="l">
              <a:lnSpc>
                <a:spcPts val="4199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US" sz="2799" dirty="0">
                <a:solidFill>
                  <a:srgbClr val="141414"/>
                </a:solidFill>
                <a:latin typeface="Lexend Deca"/>
              </a:rPr>
              <a:t>Partners redirecting their interests and passions</a:t>
            </a:r>
          </a:p>
          <a:p>
            <a:pPr marL="457200" lvl="0" indent="-457200" algn="l">
              <a:lnSpc>
                <a:spcPts val="4199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endParaRPr lang="en-US" sz="2799" dirty="0">
              <a:solidFill>
                <a:srgbClr val="141414"/>
              </a:solidFill>
              <a:latin typeface="Lexend Deca"/>
            </a:endParaRPr>
          </a:p>
          <a:p>
            <a:pPr marL="457200" lvl="0" indent="-457200" algn="l">
              <a:lnSpc>
                <a:spcPts val="4199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US" sz="2799" dirty="0">
                <a:solidFill>
                  <a:srgbClr val="141414"/>
                </a:solidFill>
                <a:latin typeface="Lexend Deca"/>
              </a:rPr>
              <a:t>Investment lost</a:t>
            </a:r>
          </a:p>
          <a:p>
            <a:pPr marL="0" lvl="0" indent="0" algn="l">
              <a:lnSpc>
                <a:spcPts val="4199"/>
              </a:lnSpc>
              <a:spcBef>
                <a:spcPct val="0"/>
              </a:spcBef>
            </a:pPr>
            <a:endParaRPr lang="en-US" sz="2799" u="none" dirty="0">
              <a:solidFill>
                <a:srgbClr val="141414"/>
              </a:solidFill>
              <a:latin typeface="Lexend Deca"/>
            </a:endParaRPr>
          </a:p>
        </p:txBody>
      </p:sp>
    </p:spTree>
    <p:extLst>
      <p:ext uri="{BB962C8B-B14F-4D97-AF65-F5344CB8AC3E}">
        <p14:creationId xmlns:p14="http://schemas.microsoft.com/office/powerpoint/2010/main" val="179391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09A9CB873B1B74AABAB4E19BE28C939" ma:contentTypeVersion="18" ma:contentTypeDescription="Create a new document." ma:contentTypeScope="" ma:versionID="28d9dfe280f60ccd13618e08ce78a33d">
  <xsd:schema xmlns:xsd="http://www.w3.org/2001/XMLSchema" xmlns:xs="http://www.w3.org/2001/XMLSchema" xmlns:p="http://schemas.microsoft.com/office/2006/metadata/properties" xmlns:ns2="1cd9afbc-b889-4801-89cd-6f7bbe8b05ad" xmlns:ns3="78451480-d303-4af3-8b24-6ae11757ab1b" targetNamespace="http://schemas.microsoft.com/office/2006/metadata/properties" ma:root="true" ma:fieldsID="f9c562ad52ffe1982b7e2a724dad3aec" ns2:_="" ns3:_="">
    <xsd:import namespace="1cd9afbc-b889-4801-89cd-6f7bbe8b05ad"/>
    <xsd:import namespace="78451480-d303-4af3-8b24-6ae11757ab1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cd9afbc-b889-4801-89cd-6f7bbe8b05a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60dbce4b-8139-4d4e-b1d3-f9ecd92698a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8451480-d303-4af3-8b24-6ae11757ab1b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d8df5e6d-f22a-42da-ac65-40be97713872}" ma:internalName="TaxCatchAll" ma:showField="CatchAllData" ma:web="78451480-d303-4af3-8b24-6ae11757ab1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8451480-d303-4af3-8b24-6ae11757ab1b">
      <Value>42</Value>
    </TaxCatchAll>
    <lcf76f155ced4ddcb4097134ff3c332f xmlns="1cd9afbc-b889-4801-89cd-6f7bbe8b05ad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A564581-B757-4985-BCC2-1483B5B5C8D6}"/>
</file>

<file path=customXml/itemProps2.xml><?xml version="1.0" encoding="utf-8"?>
<ds:datastoreItem xmlns:ds="http://schemas.openxmlformats.org/officeDocument/2006/customXml" ds:itemID="{5E667174-0035-4089-8E20-9E97B9D8908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EE1014B-F032-4299-877C-33AABA7C09DA}">
  <ds:schemaRefs>
    <ds:schemaRef ds:uri="http://schemas.microsoft.com/office/2006/metadata/properties"/>
    <ds:schemaRef ds:uri="http://schemas.microsoft.com/office/infopath/2007/PartnerControls"/>
    <ds:schemaRef ds:uri="da9542de-4c21-42a3-97c1-090db0955161"/>
    <ds:schemaRef ds:uri="954fbdfa-716e-4f8f-bd02-0c8839ce096a"/>
    <ds:schemaRef ds:uri="e09329b2-cb0e-451f-91ea-d2c78b9d56a2"/>
    <ds:schemaRef ds:uri="5fc23b84-1c2e-40eb-a569-3f0dcaeef1d8"/>
    <ds:schemaRef ds:uri="http://schemas.microsoft.com/sharepoint.v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143</TotalTime>
  <Words>507</Words>
  <Application>Microsoft Office PowerPoint</Application>
  <PresentationFormat>Custom</PresentationFormat>
  <Paragraphs>67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Calibri</vt:lpstr>
      <vt:lpstr>Wingdings</vt:lpstr>
      <vt:lpstr>Arial</vt:lpstr>
      <vt:lpstr>Lexend Deca</vt:lpstr>
      <vt:lpstr>Lexend Deca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Karis Presentation 16:9</dc:title>
  <dc:creator>Daniel Wilcox</dc:creator>
  <cp:lastModifiedBy>David Petkau</cp:lastModifiedBy>
  <cp:revision>6</cp:revision>
  <dcterms:created xsi:type="dcterms:W3CDTF">2006-08-16T00:00:00Z</dcterms:created>
  <dcterms:modified xsi:type="dcterms:W3CDTF">2024-03-20T12:02:44Z</dcterms:modified>
  <dc:identifier>DAFsI_yTDMs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0x010100909A9CB873B1B74AABAB4E19BE28C939</vt:lpwstr>
  </property>
  <property fmtid="{D5CDD505-2E9C-101B-9397-08002B2CF9AE}" pid="3" name="MediaServiceImageTags">
    <vt:lpwstr/>
  </property>
  <property fmtid="{D5CDD505-2E9C-101B-9397-08002B2CF9AE}" pid="4" name="CH_Department">
    <vt:lpwstr>42;#Communications|d6f78cda-256e-4106-af88-4430b37f1fb7</vt:lpwstr>
  </property>
  <property fmtid="{D5CDD505-2E9C-101B-9397-08002B2CF9AE}" pid="5" name="CH_Keyword">
    <vt:lpwstr/>
  </property>
  <property fmtid="{D5CDD505-2E9C-101B-9397-08002B2CF9AE}" pid="6" name="CH_Category">
    <vt:lpwstr/>
  </property>
</Properties>
</file>