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381" r:id="rId6"/>
    <p:sldId id="378" r:id="rId7"/>
    <p:sldId id="258" r:id="rId8"/>
    <p:sldId id="259" r:id="rId9"/>
    <p:sldId id="379" r:id="rId10"/>
    <p:sldId id="260" r:id="rId11"/>
    <p:sldId id="380" r:id="rId12"/>
    <p:sldId id="364" r:id="rId13"/>
    <p:sldId id="263" r:id="rId14"/>
    <p:sldId id="270"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93A2AE-C331-3893-A424-D8212398B81A}" name="David Renfrew" initials="DR" userId="S::drenfrew@cltoronto.ca::b7b6a5e8-a96c-4860-81d5-71b4995e82a1" providerId="AD"/>
  <p188:author id="{753ED4CA-E1BD-E123-ADCE-26DC2B43B905}" name="Esther Tuohy" initials="ET" userId="S::etuohy@cltoronto.ca::b39bf626-0f12-4bc3-9ecb-65f82ee70b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0989B-BD87-427F-A91B-9E11FB825E2C}" v="1" dt="2024-03-18T14:11:52.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2"/>
    <p:restoredTop sz="82609" autoAdjust="0"/>
  </p:normalViewPr>
  <p:slideViewPr>
    <p:cSldViewPr snapToGrid="0">
      <p:cViewPr varScale="1">
        <p:scale>
          <a:sx n="92" d="100"/>
          <a:sy n="92" d="100"/>
        </p:scale>
        <p:origin x="10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5C982-813B-4B2E-8E4A-F18230FB8CD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A3E722BC-20BE-453A-9F05-15B7A8AA9866}">
      <dgm:prSet custT="1"/>
      <dgm:spPr>
        <a:solidFill>
          <a:schemeClr val="bg1"/>
        </a:solidFill>
        <a:ln>
          <a:solidFill>
            <a:schemeClr val="bg1"/>
          </a:solidFill>
        </a:ln>
      </dgm:spPr>
      <dgm:t>
        <a:bodyPr/>
        <a:lstStyle/>
        <a:p>
          <a:r>
            <a:rPr lang="en-CA" sz="1800" dirty="0"/>
            <a:t>IMPROVE &amp; OPTIMIZE</a:t>
          </a:r>
        </a:p>
        <a:p>
          <a:br>
            <a:rPr lang="en-CA" sz="1800" dirty="0"/>
          </a:br>
          <a:endParaRPr lang="en-US" sz="1800" dirty="0"/>
        </a:p>
      </dgm:t>
    </dgm:pt>
    <dgm:pt modelId="{A90E826C-2650-42D0-A417-4723F756A719}" type="parTrans" cxnId="{A45F8264-883E-4043-B65B-EDCF08D0E597}">
      <dgm:prSet/>
      <dgm:spPr/>
      <dgm:t>
        <a:bodyPr/>
        <a:lstStyle/>
        <a:p>
          <a:endParaRPr lang="en-US"/>
        </a:p>
      </dgm:t>
    </dgm:pt>
    <dgm:pt modelId="{9A3FC5F7-F3C9-42C6-87B2-4036C959BD30}" type="sibTrans" cxnId="{A45F8264-883E-4043-B65B-EDCF08D0E597}">
      <dgm:prSet/>
      <dgm:spPr/>
      <dgm:t>
        <a:bodyPr/>
        <a:lstStyle/>
        <a:p>
          <a:endParaRPr lang="en-US"/>
        </a:p>
      </dgm:t>
    </dgm:pt>
    <dgm:pt modelId="{050F13FA-E30E-4F4C-838B-2F6E3CF75CA6}">
      <dgm:prSet custT="1"/>
      <dgm:spPr>
        <a:solidFill>
          <a:schemeClr val="bg1"/>
        </a:solidFill>
        <a:ln>
          <a:solidFill>
            <a:schemeClr val="bg1"/>
          </a:solidFill>
        </a:ln>
      </dgm:spPr>
      <dgm:t>
        <a:bodyPr/>
        <a:lstStyle/>
        <a:p>
          <a:r>
            <a:rPr lang="en-CA" sz="1800" dirty="0"/>
            <a:t>CONNECT </a:t>
          </a:r>
        </a:p>
      </dgm:t>
    </dgm:pt>
    <dgm:pt modelId="{4E2BC5E0-AF62-4D01-B3B6-E7D081F87221}" type="parTrans" cxnId="{706D03EB-DA44-404A-AC04-A246227FB076}">
      <dgm:prSet/>
      <dgm:spPr/>
      <dgm:t>
        <a:bodyPr/>
        <a:lstStyle/>
        <a:p>
          <a:endParaRPr lang="en-US"/>
        </a:p>
      </dgm:t>
    </dgm:pt>
    <dgm:pt modelId="{0A776DAB-6566-4831-838A-1C8E59D60251}" type="sibTrans" cxnId="{706D03EB-DA44-404A-AC04-A246227FB076}">
      <dgm:prSet/>
      <dgm:spPr/>
      <dgm:t>
        <a:bodyPr/>
        <a:lstStyle/>
        <a:p>
          <a:endParaRPr lang="en-US"/>
        </a:p>
      </dgm:t>
    </dgm:pt>
    <dgm:pt modelId="{CBF3ED6A-3404-4BD3-87E1-7FBA2F802046}">
      <dgm:prSet custT="1"/>
      <dgm:spPr>
        <a:solidFill>
          <a:schemeClr val="bg1"/>
        </a:solidFill>
        <a:ln>
          <a:solidFill>
            <a:schemeClr val="bg1"/>
          </a:solidFill>
        </a:ln>
      </dgm:spPr>
      <dgm:t>
        <a:bodyPr/>
        <a:lstStyle/>
        <a:p>
          <a:r>
            <a:rPr lang="en-CA" sz="1800" dirty="0"/>
            <a:t>EXPAND </a:t>
          </a:r>
        </a:p>
      </dgm:t>
    </dgm:pt>
    <dgm:pt modelId="{0DD91956-9662-464A-A701-A01A44D10027}" type="sibTrans" cxnId="{7E7E84F3-604F-49A3-8121-07BAFB27632C}">
      <dgm:prSet/>
      <dgm:spPr/>
      <dgm:t>
        <a:bodyPr/>
        <a:lstStyle/>
        <a:p>
          <a:endParaRPr lang="en-US"/>
        </a:p>
      </dgm:t>
    </dgm:pt>
    <dgm:pt modelId="{CB34D780-6B19-45A1-8B98-BC337686A855}" type="parTrans" cxnId="{7E7E84F3-604F-49A3-8121-07BAFB27632C}">
      <dgm:prSet/>
      <dgm:spPr/>
      <dgm:t>
        <a:bodyPr/>
        <a:lstStyle/>
        <a:p>
          <a:endParaRPr lang="en-US"/>
        </a:p>
      </dgm:t>
    </dgm:pt>
    <dgm:pt modelId="{36E843CA-114D-4C12-A8FD-9A5CA8D57F17}" type="pres">
      <dgm:prSet presAssocID="{CF95C982-813B-4B2E-8E4A-F18230FB8CDB}" presName="Name0" presStyleCnt="0">
        <dgm:presLayoutVars>
          <dgm:dir/>
          <dgm:resizeHandles val="exact"/>
        </dgm:presLayoutVars>
      </dgm:prSet>
      <dgm:spPr/>
    </dgm:pt>
    <dgm:pt modelId="{1C880961-C893-4EF8-AD1A-912AA228D2FF}" type="pres">
      <dgm:prSet presAssocID="{CBF3ED6A-3404-4BD3-87E1-7FBA2F802046}" presName="node" presStyleLbl="node1" presStyleIdx="0" presStyleCnt="3" custRadScaleRad="110512" custRadScaleInc="0">
        <dgm:presLayoutVars>
          <dgm:bulletEnabled val="1"/>
        </dgm:presLayoutVars>
      </dgm:prSet>
      <dgm:spPr/>
    </dgm:pt>
    <dgm:pt modelId="{362FD99B-3DB8-4C0A-B95E-0261F5D242D6}" type="pres">
      <dgm:prSet presAssocID="{0DD91956-9662-464A-A701-A01A44D10027}" presName="sibTrans" presStyleLbl="sibTrans2D1" presStyleIdx="0" presStyleCnt="3" custScaleX="82504" custScaleY="151744" custLinFactNeighborX="10234" custLinFactNeighborY="-55683"/>
      <dgm:spPr/>
    </dgm:pt>
    <dgm:pt modelId="{649AC7CC-12BD-465D-B242-99B2CFEAEE75}" type="pres">
      <dgm:prSet presAssocID="{0DD91956-9662-464A-A701-A01A44D10027}" presName="connectorText" presStyleLbl="sibTrans2D1" presStyleIdx="0" presStyleCnt="3"/>
      <dgm:spPr/>
    </dgm:pt>
    <dgm:pt modelId="{BE346175-4C87-4986-B249-4C19D6DDEF00}" type="pres">
      <dgm:prSet presAssocID="{A3E722BC-20BE-453A-9F05-15B7A8AA9866}" presName="node" presStyleLbl="node1" presStyleIdx="1" presStyleCnt="3">
        <dgm:presLayoutVars>
          <dgm:bulletEnabled val="1"/>
        </dgm:presLayoutVars>
      </dgm:prSet>
      <dgm:spPr/>
    </dgm:pt>
    <dgm:pt modelId="{830073AE-6073-4403-A816-F21FE5E2A013}" type="pres">
      <dgm:prSet presAssocID="{9A3FC5F7-F3C9-42C6-87B2-4036C959BD30}" presName="sibTrans" presStyleLbl="sibTrans2D1" presStyleIdx="1" presStyleCnt="3" custScaleY="141455" custLinFactY="-83513" custLinFactNeighborX="5793" custLinFactNeighborY="-100000"/>
      <dgm:spPr/>
    </dgm:pt>
    <dgm:pt modelId="{E6350A0D-028B-47FD-9120-9547C93F7A01}" type="pres">
      <dgm:prSet presAssocID="{9A3FC5F7-F3C9-42C6-87B2-4036C959BD30}" presName="connectorText" presStyleLbl="sibTrans2D1" presStyleIdx="1" presStyleCnt="3"/>
      <dgm:spPr/>
    </dgm:pt>
    <dgm:pt modelId="{482E13B2-062C-40EF-AA28-8223D2AE86AF}" type="pres">
      <dgm:prSet presAssocID="{050F13FA-E30E-4F4C-838B-2F6E3CF75CA6}" presName="node" presStyleLbl="node1" presStyleIdx="2" presStyleCnt="3">
        <dgm:presLayoutVars>
          <dgm:bulletEnabled val="1"/>
        </dgm:presLayoutVars>
      </dgm:prSet>
      <dgm:spPr/>
    </dgm:pt>
    <dgm:pt modelId="{8105F670-13A0-47B9-A15C-CA61E1F427A6}" type="pres">
      <dgm:prSet presAssocID="{0A776DAB-6566-4831-838A-1C8E59D60251}" presName="sibTrans" presStyleLbl="sibTrans2D1" presStyleIdx="2" presStyleCnt="3" custScaleX="82474" custScaleY="148543" custLinFactNeighborX="-7298" custLinFactNeighborY="-54992"/>
      <dgm:spPr/>
    </dgm:pt>
    <dgm:pt modelId="{29DF8504-5E7A-4BB2-8B92-1F31D6BC6003}" type="pres">
      <dgm:prSet presAssocID="{0A776DAB-6566-4831-838A-1C8E59D60251}" presName="connectorText" presStyleLbl="sibTrans2D1" presStyleIdx="2" presStyleCnt="3"/>
      <dgm:spPr/>
    </dgm:pt>
  </dgm:ptLst>
  <dgm:cxnLst>
    <dgm:cxn modelId="{A45F8264-883E-4043-B65B-EDCF08D0E597}" srcId="{CF95C982-813B-4B2E-8E4A-F18230FB8CDB}" destId="{A3E722BC-20BE-453A-9F05-15B7A8AA9866}" srcOrd="1" destOrd="0" parTransId="{A90E826C-2650-42D0-A417-4723F756A719}" sibTransId="{9A3FC5F7-F3C9-42C6-87B2-4036C959BD30}"/>
    <dgm:cxn modelId="{4DB79B48-0DD7-4212-BC59-075043C27BA5}" type="presOf" srcId="{0A776DAB-6566-4831-838A-1C8E59D60251}" destId="{8105F670-13A0-47B9-A15C-CA61E1F427A6}" srcOrd="0" destOrd="0" presId="urn:microsoft.com/office/officeart/2005/8/layout/cycle7"/>
    <dgm:cxn modelId="{4BBF3053-D50F-4669-9CE6-ABE03B83EF27}" type="presOf" srcId="{9A3FC5F7-F3C9-42C6-87B2-4036C959BD30}" destId="{E6350A0D-028B-47FD-9120-9547C93F7A01}" srcOrd="1" destOrd="0" presId="urn:microsoft.com/office/officeart/2005/8/layout/cycle7"/>
    <dgm:cxn modelId="{4057D47B-EA86-4053-9E99-48002AA87041}" type="presOf" srcId="{0DD91956-9662-464A-A701-A01A44D10027}" destId="{362FD99B-3DB8-4C0A-B95E-0261F5D242D6}" srcOrd="0" destOrd="0" presId="urn:microsoft.com/office/officeart/2005/8/layout/cycle7"/>
    <dgm:cxn modelId="{D464B27C-05E9-42AF-A38A-2631A9711749}" type="presOf" srcId="{CBF3ED6A-3404-4BD3-87E1-7FBA2F802046}" destId="{1C880961-C893-4EF8-AD1A-912AA228D2FF}" srcOrd="0" destOrd="0" presId="urn:microsoft.com/office/officeart/2005/8/layout/cycle7"/>
    <dgm:cxn modelId="{A3771F93-A46D-4559-96FD-307F77963FD4}" type="presOf" srcId="{0DD91956-9662-464A-A701-A01A44D10027}" destId="{649AC7CC-12BD-465D-B242-99B2CFEAEE75}" srcOrd="1" destOrd="0" presId="urn:microsoft.com/office/officeart/2005/8/layout/cycle7"/>
    <dgm:cxn modelId="{99613096-AF50-4C0F-8AC9-4EED79703CEE}" type="presOf" srcId="{A3E722BC-20BE-453A-9F05-15B7A8AA9866}" destId="{BE346175-4C87-4986-B249-4C19D6DDEF00}" srcOrd="0" destOrd="0" presId="urn:microsoft.com/office/officeart/2005/8/layout/cycle7"/>
    <dgm:cxn modelId="{2AFC68B6-9AED-406B-9F97-9E7A1A8819CD}" type="presOf" srcId="{9A3FC5F7-F3C9-42C6-87B2-4036C959BD30}" destId="{830073AE-6073-4403-A816-F21FE5E2A013}" srcOrd="0" destOrd="0" presId="urn:microsoft.com/office/officeart/2005/8/layout/cycle7"/>
    <dgm:cxn modelId="{5FB152D4-D558-4900-A302-437264392938}" type="presOf" srcId="{0A776DAB-6566-4831-838A-1C8E59D60251}" destId="{29DF8504-5E7A-4BB2-8B92-1F31D6BC6003}" srcOrd="1" destOrd="0" presId="urn:microsoft.com/office/officeart/2005/8/layout/cycle7"/>
    <dgm:cxn modelId="{AA8AA5D8-7AE0-4297-82FF-1F24B93D539A}" type="presOf" srcId="{CF95C982-813B-4B2E-8E4A-F18230FB8CDB}" destId="{36E843CA-114D-4C12-A8FD-9A5CA8D57F17}" srcOrd="0" destOrd="0" presId="urn:microsoft.com/office/officeart/2005/8/layout/cycle7"/>
    <dgm:cxn modelId="{706D03EB-DA44-404A-AC04-A246227FB076}" srcId="{CF95C982-813B-4B2E-8E4A-F18230FB8CDB}" destId="{050F13FA-E30E-4F4C-838B-2F6E3CF75CA6}" srcOrd="2" destOrd="0" parTransId="{4E2BC5E0-AF62-4D01-B3B6-E7D081F87221}" sibTransId="{0A776DAB-6566-4831-838A-1C8E59D60251}"/>
    <dgm:cxn modelId="{7E7E84F3-604F-49A3-8121-07BAFB27632C}" srcId="{CF95C982-813B-4B2E-8E4A-F18230FB8CDB}" destId="{CBF3ED6A-3404-4BD3-87E1-7FBA2F802046}" srcOrd="0" destOrd="0" parTransId="{CB34D780-6B19-45A1-8B98-BC337686A855}" sibTransId="{0DD91956-9662-464A-A701-A01A44D10027}"/>
    <dgm:cxn modelId="{88EBC5F6-C552-4B79-AE24-E33D21463F32}" type="presOf" srcId="{050F13FA-E30E-4F4C-838B-2F6E3CF75CA6}" destId="{482E13B2-062C-40EF-AA28-8223D2AE86AF}" srcOrd="0" destOrd="0" presId="urn:microsoft.com/office/officeart/2005/8/layout/cycle7"/>
    <dgm:cxn modelId="{55410C24-F4A7-4612-86C0-8118D4ED3F1F}" type="presParOf" srcId="{36E843CA-114D-4C12-A8FD-9A5CA8D57F17}" destId="{1C880961-C893-4EF8-AD1A-912AA228D2FF}" srcOrd="0" destOrd="0" presId="urn:microsoft.com/office/officeart/2005/8/layout/cycle7"/>
    <dgm:cxn modelId="{30A9E76A-22EE-4CF1-A498-8863E108D7A6}" type="presParOf" srcId="{36E843CA-114D-4C12-A8FD-9A5CA8D57F17}" destId="{362FD99B-3DB8-4C0A-B95E-0261F5D242D6}" srcOrd="1" destOrd="0" presId="urn:microsoft.com/office/officeart/2005/8/layout/cycle7"/>
    <dgm:cxn modelId="{F5B9F909-8C8B-4389-9C2D-24DE019EFB11}" type="presParOf" srcId="{362FD99B-3DB8-4C0A-B95E-0261F5D242D6}" destId="{649AC7CC-12BD-465D-B242-99B2CFEAEE75}" srcOrd="0" destOrd="0" presId="urn:microsoft.com/office/officeart/2005/8/layout/cycle7"/>
    <dgm:cxn modelId="{1B6E0C09-D5FE-4B2D-BF51-5130E0513685}" type="presParOf" srcId="{36E843CA-114D-4C12-A8FD-9A5CA8D57F17}" destId="{BE346175-4C87-4986-B249-4C19D6DDEF00}" srcOrd="2" destOrd="0" presId="urn:microsoft.com/office/officeart/2005/8/layout/cycle7"/>
    <dgm:cxn modelId="{4F5AB048-EEFE-4D42-A42B-82BB401C07B6}" type="presParOf" srcId="{36E843CA-114D-4C12-A8FD-9A5CA8D57F17}" destId="{830073AE-6073-4403-A816-F21FE5E2A013}" srcOrd="3" destOrd="0" presId="urn:microsoft.com/office/officeart/2005/8/layout/cycle7"/>
    <dgm:cxn modelId="{7D8AFAE6-2279-4827-BE90-1781D60EE285}" type="presParOf" srcId="{830073AE-6073-4403-A816-F21FE5E2A013}" destId="{E6350A0D-028B-47FD-9120-9547C93F7A01}" srcOrd="0" destOrd="0" presId="urn:microsoft.com/office/officeart/2005/8/layout/cycle7"/>
    <dgm:cxn modelId="{6B4AACB6-AC82-47A6-A417-D0EF9EE98801}" type="presParOf" srcId="{36E843CA-114D-4C12-A8FD-9A5CA8D57F17}" destId="{482E13B2-062C-40EF-AA28-8223D2AE86AF}" srcOrd="4" destOrd="0" presId="urn:microsoft.com/office/officeart/2005/8/layout/cycle7"/>
    <dgm:cxn modelId="{EAB73AD5-04EC-45CD-BDC5-4602BBC424A6}" type="presParOf" srcId="{36E843CA-114D-4C12-A8FD-9A5CA8D57F17}" destId="{8105F670-13A0-47B9-A15C-CA61E1F427A6}" srcOrd="5" destOrd="0" presId="urn:microsoft.com/office/officeart/2005/8/layout/cycle7"/>
    <dgm:cxn modelId="{7C0573E4-88AB-480B-979C-9AAC789325E4}" type="presParOf" srcId="{8105F670-13A0-47B9-A15C-CA61E1F427A6}" destId="{29DF8504-5E7A-4BB2-8B92-1F31D6BC600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2ED8F-FA01-4BC8-B710-3C0D538D2850}" type="doc">
      <dgm:prSet loTypeId="urn:microsoft.com/office/officeart/2005/8/layout/hProcess9" loCatId="process" qsTypeId="urn:microsoft.com/office/officeart/2005/8/quickstyle/simple1" qsCatId="simple" csTypeId="urn:microsoft.com/office/officeart/2005/8/colors/accent1_2" csCatId="accent1" phldr="1"/>
      <dgm:spPr/>
    </dgm:pt>
    <dgm:pt modelId="{2B2AC997-A163-4FC2-953E-1B179BFCA940}">
      <dgm:prSet phldrT="[Text]" custT="1"/>
      <dgm:spPr/>
      <dgm:t>
        <a:bodyPr/>
        <a:lstStyle/>
        <a:p>
          <a:r>
            <a:rPr lang="en-CA" sz="1600"/>
            <a:t>New affordable housing</a:t>
          </a:r>
        </a:p>
      </dgm:t>
    </dgm:pt>
    <dgm:pt modelId="{FB192E4E-6294-497D-87A3-EAF5EC100847}" type="parTrans" cxnId="{034E7EA6-07B4-4297-B600-43A2716A87BE}">
      <dgm:prSet/>
      <dgm:spPr/>
      <dgm:t>
        <a:bodyPr/>
        <a:lstStyle/>
        <a:p>
          <a:endParaRPr lang="en-CA" sz="1600"/>
        </a:p>
      </dgm:t>
    </dgm:pt>
    <dgm:pt modelId="{D82C6A8C-3492-4C09-9780-10B28BD79036}" type="sibTrans" cxnId="{034E7EA6-07B4-4297-B600-43A2716A87BE}">
      <dgm:prSet/>
      <dgm:spPr/>
      <dgm:t>
        <a:bodyPr/>
        <a:lstStyle/>
        <a:p>
          <a:endParaRPr lang="en-CA" sz="1600"/>
        </a:p>
      </dgm:t>
    </dgm:pt>
    <dgm:pt modelId="{0FC4FCD8-D855-498A-B80D-DA74FDA117F3}">
      <dgm:prSet custT="1"/>
      <dgm:spPr/>
      <dgm:t>
        <a:bodyPr/>
        <a:lstStyle/>
        <a:p>
          <a:pPr>
            <a:buFont typeface="Symbol" panose="05050102010706020507" pitchFamily="18" charset="2"/>
            <a:buChar char=""/>
          </a:pPr>
          <a:r>
            <a:rPr lang="en-CA" sz="1600"/>
            <a:t>New housing options</a:t>
          </a:r>
        </a:p>
      </dgm:t>
    </dgm:pt>
    <dgm:pt modelId="{3590082A-8B0B-4D3F-B35C-36D05D541C04}" type="parTrans" cxnId="{6FDA8323-047B-4DA2-91D5-AD48B77B339F}">
      <dgm:prSet/>
      <dgm:spPr/>
      <dgm:t>
        <a:bodyPr/>
        <a:lstStyle/>
        <a:p>
          <a:endParaRPr lang="en-CA" sz="1600"/>
        </a:p>
      </dgm:t>
    </dgm:pt>
    <dgm:pt modelId="{2B90C002-B2E3-4D03-AB1D-6A53E8797710}" type="sibTrans" cxnId="{6FDA8323-047B-4DA2-91D5-AD48B77B339F}">
      <dgm:prSet/>
      <dgm:spPr/>
      <dgm:t>
        <a:bodyPr/>
        <a:lstStyle/>
        <a:p>
          <a:endParaRPr lang="en-CA" sz="1600"/>
        </a:p>
      </dgm:t>
    </dgm:pt>
    <dgm:pt modelId="{1D0DD9E9-51DD-4F67-9E98-0281BD29139E}">
      <dgm:prSet custT="1"/>
      <dgm:spPr/>
      <dgm:t>
        <a:bodyPr/>
        <a:lstStyle/>
        <a:p>
          <a:pPr>
            <a:buFont typeface="Symbol" panose="05050102010706020507" pitchFamily="18" charset="2"/>
            <a:buChar char=""/>
          </a:pPr>
          <a:r>
            <a:rPr lang="en-CA" sz="1600"/>
            <a:t>Creates vacancies in existing homes</a:t>
          </a:r>
        </a:p>
      </dgm:t>
    </dgm:pt>
    <dgm:pt modelId="{5ED2B35B-ED9F-4104-8C3A-FFAF9A8F1A74}" type="parTrans" cxnId="{B737B122-7970-4D1B-A7B8-ECDE72DB8D37}">
      <dgm:prSet/>
      <dgm:spPr/>
      <dgm:t>
        <a:bodyPr/>
        <a:lstStyle/>
        <a:p>
          <a:endParaRPr lang="en-CA" sz="1600"/>
        </a:p>
      </dgm:t>
    </dgm:pt>
    <dgm:pt modelId="{58381920-05B1-43C8-8D1C-816528FA93F3}" type="sibTrans" cxnId="{B737B122-7970-4D1B-A7B8-ECDE72DB8D37}">
      <dgm:prSet/>
      <dgm:spPr/>
      <dgm:t>
        <a:bodyPr/>
        <a:lstStyle/>
        <a:p>
          <a:endParaRPr lang="en-CA" sz="1600"/>
        </a:p>
      </dgm:t>
    </dgm:pt>
    <dgm:pt modelId="{828D3265-7BCB-47DF-ABFE-91B0549060AA}">
      <dgm:prSet custT="1"/>
      <dgm:spPr/>
      <dgm:t>
        <a:bodyPr/>
        <a:lstStyle/>
        <a:p>
          <a:pPr>
            <a:buFont typeface="Symbol" panose="05050102010706020507" pitchFamily="18" charset="2"/>
            <a:buChar char=""/>
          </a:pPr>
          <a:r>
            <a:rPr lang="en-CA" sz="1600"/>
            <a:t>Presents opportunity for renewal</a:t>
          </a:r>
        </a:p>
      </dgm:t>
    </dgm:pt>
    <dgm:pt modelId="{EFD24A8E-6797-45D3-82E1-60E1DDB856EB}" type="parTrans" cxnId="{F6E54EFE-71D6-4731-BDCC-DC7A3D433ADE}">
      <dgm:prSet/>
      <dgm:spPr/>
      <dgm:t>
        <a:bodyPr/>
        <a:lstStyle/>
        <a:p>
          <a:endParaRPr lang="en-CA" sz="1600"/>
        </a:p>
      </dgm:t>
    </dgm:pt>
    <dgm:pt modelId="{FBB2CE55-FF84-43B3-AD31-233C593C4A93}" type="sibTrans" cxnId="{F6E54EFE-71D6-4731-BDCC-DC7A3D433ADE}">
      <dgm:prSet/>
      <dgm:spPr/>
      <dgm:t>
        <a:bodyPr/>
        <a:lstStyle/>
        <a:p>
          <a:endParaRPr lang="en-CA" sz="1600"/>
        </a:p>
      </dgm:t>
    </dgm:pt>
    <dgm:pt modelId="{6CDFA7F0-6A30-4209-A5FC-364F88581BF9}">
      <dgm:prSet custT="1"/>
      <dgm:spPr/>
      <dgm:t>
        <a:bodyPr/>
        <a:lstStyle/>
        <a:p>
          <a:pPr>
            <a:buFont typeface="Symbol" panose="05050102010706020507" pitchFamily="18" charset="2"/>
            <a:buChar char=""/>
          </a:pPr>
          <a:r>
            <a:rPr lang="en-CA" sz="1600"/>
            <a:t>Creates new programs and increases capacity</a:t>
          </a:r>
        </a:p>
      </dgm:t>
    </dgm:pt>
    <dgm:pt modelId="{8C8236AD-B2FC-4A21-8F1F-14E4E62433BA}" type="parTrans" cxnId="{652F9AF8-33CC-4581-939F-0F40D1752C85}">
      <dgm:prSet/>
      <dgm:spPr/>
      <dgm:t>
        <a:bodyPr/>
        <a:lstStyle/>
        <a:p>
          <a:endParaRPr lang="en-CA" sz="1600"/>
        </a:p>
      </dgm:t>
    </dgm:pt>
    <dgm:pt modelId="{71814B8A-C2E7-4B91-99C3-3A2873016CDF}" type="sibTrans" cxnId="{652F9AF8-33CC-4581-939F-0F40D1752C85}">
      <dgm:prSet/>
      <dgm:spPr/>
      <dgm:t>
        <a:bodyPr/>
        <a:lstStyle/>
        <a:p>
          <a:endParaRPr lang="en-CA" sz="1600"/>
        </a:p>
      </dgm:t>
    </dgm:pt>
    <dgm:pt modelId="{82ED2B0B-CED6-476E-828B-E34B7E4C28E8}" type="pres">
      <dgm:prSet presAssocID="{6E22ED8F-FA01-4BC8-B710-3C0D538D2850}" presName="CompostProcess" presStyleCnt="0">
        <dgm:presLayoutVars>
          <dgm:dir/>
          <dgm:resizeHandles val="exact"/>
        </dgm:presLayoutVars>
      </dgm:prSet>
      <dgm:spPr/>
    </dgm:pt>
    <dgm:pt modelId="{5A009DD1-3037-4036-AAD2-3AB1C7ED8896}" type="pres">
      <dgm:prSet presAssocID="{6E22ED8F-FA01-4BC8-B710-3C0D538D2850}" presName="arrow" presStyleLbl="bgShp" presStyleIdx="0" presStyleCnt="1"/>
      <dgm:spPr/>
    </dgm:pt>
    <dgm:pt modelId="{7CA5120E-620E-4589-BB15-716B05354F38}" type="pres">
      <dgm:prSet presAssocID="{6E22ED8F-FA01-4BC8-B710-3C0D538D2850}" presName="linearProcess" presStyleCnt="0"/>
      <dgm:spPr/>
    </dgm:pt>
    <dgm:pt modelId="{6955E071-D560-40BB-A0C0-3EE50A22B467}" type="pres">
      <dgm:prSet presAssocID="{2B2AC997-A163-4FC2-953E-1B179BFCA940}" presName="textNode" presStyleLbl="node1" presStyleIdx="0" presStyleCnt="5">
        <dgm:presLayoutVars>
          <dgm:bulletEnabled val="1"/>
        </dgm:presLayoutVars>
      </dgm:prSet>
      <dgm:spPr/>
    </dgm:pt>
    <dgm:pt modelId="{978EE4E2-F75A-4EBF-92B7-2097AC56794A}" type="pres">
      <dgm:prSet presAssocID="{D82C6A8C-3492-4C09-9780-10B28BD79036}" presName="sibTrans" presStyleCnt="0"/>
      <dgm:spPr/>
    </dgm:pt>
    <dgm:pt modelId="{1C362A51-2AF6-4761-A405-5DC52321697B}" type="pres">
      <dgm:prSet presAssocID="{0FC4FCD8-D855-498A-B80D-DA74FDA117F3}" presName="textNode" presStyleLbl="node1" presStyleIdx="1" presStyleCnt="5">
        <dgm:presLayoutVars>
          <dgm:bulletEnabled val="1"/>
        </dgm:presLayoutVars>
      </dgm:prSet>
      <dgm:spPr/>
    </dgm:pt>
    <dgm:pt modelId="{80DACEFA-1657-4476-ABE3-E9B7AF56C6FD}" type="pres">
      <dgm:prSet presAssocID="{2B90C002-B2E3-4D03-AB1D-6A53E8797710}" presName="sibTrans" presStyleCnt="0"/>
      <dgm:spPr/>
    </dgm:pt>
    <dgm:pt modelId="{6714C213-B2BF-4CE7-B4F5-AD155995DC08}" type="pres">
      <dgm:prSet presAssocID="{1D0DD9E9-51DD-4F67-9E98-0281BD29139E}" presName="textNode" presStyleLbl="node1" presStyleIdx="2" presStyleCnt="5">
        <dgm:presLayoutVars>
          <dgm:bulletEnabled val="1"/>
        </dgm:presLayoutVars>
      </dgm:prSet>
      <dgm:spPr/>
    </dgm:pt>
    <dgm:pt modelId="{6FEB702E-BC32-45DA-A4F1-E10B4CF23DF1}" type="pres">
      <dgm:prSet presAssocID="{58381920-05B1-43C8-8D1C-816528FA93F3}" presName="sibTrans" presStyleCnt="0"/>
      <dgm:spPr/>
    </dgm:pt>
    <dgm:pt modelId="{26D40BAF-D5ED-41B6-88A8-0DC9ACF57549}" type="pres">
      <dgm:prSet presAssocID="{828D3265-7BCB-47DF-ABFE-91B0549060AA}" presName="textNode" presStyleLbl="node1" presStyleIdx="3" presStyleCnt="5">
        <dgm:presLayoutVars>
          <dgm:bulletEnabled val="1"/>
        </dgm:presLayoutVars>
      </dgm:prSet>
      <dgm:spPr/>
    </dgm:pt>
    <dgm:pt modelId="{48119477-53B1-4A34-B524-74F31A401CBF}" type="pres">
      <dgm:prSet presAssocID="{FBB2CE55-FF84-43B3-AD31-233C593C4A93}" presName="sibTrans" presStyleCnt="0"/>
      <dgm:spPr/>
    </dgm:pt>
    <dgm:pt modelId="{590E7602-E2C2-4F2B-89A3-82F221E2D5D3}" type="pres">
      <dgm:prSet presAssocID="{6CDFA7F0-6A30-4209-A5FC-364F88581BF9}" presName="textNode" presStyleLbl="node1" presStyleIdx="4" presStyleCnt="5">
        <dgm:presLayoutVars>
          <dgm:bulletEnabled val="1"/>
        </dgm:presLayoutVars>
      </dgm:prSet>
      <dgm:spPr/>
    </dgm:pt>
  </dgm:ptLst>
  <dgm:cxnLst>
    <dgm:cxn modelId="{A6761C18-5BD9-43E3-8950-CBE5A2C669CE}" type="presOf" srcId="{6CDFA7F0-6A30-4209-A5FC-364F88581BF9}" destId="{590E7602-E2C2-4F2B-89A3-82F221E2D5D3}" srcOrd="0" destOrd="0" presId="urn:microsoft.com/office/officeart/2005/8/layout/hProcess9"/>
    <dgm:cxn modelId="{B737B122-7970-4D1B-A7B8-ECDE72DB8D37}" srcId="{6E22ED8F-FA01-4BC8-B710-3C0D538D2850}" destId="{1D0DD9E9-51DD-4F67-9E98-0281BD29139E}" srcOrd="2" destOrd="0" parTransId="{5ED2B35B-ED9F-4104-8C3A-FFAF9A8F1A74}" sibTransId="{58381920-05B1-43C8-8D1C-816528FA93F3}"/>
    <dgm:cxn modelId="{6FDA8323-047B-4DA2-91D5-AD48B77B339F}" srcId="{6E22ED8F-FA01-4BC8-B710-3C0D538D2850}" destId="{0FC4FCD8-D855-498A-B80D-DA74FDA117F3}" srcOrd="1" destOrd="0" parTransId="{3590082A-8B0B-4D3F-B35C-36D05D541C04}" sibTransId="{2B90C002-B2E3-4D03-AB1D-6A53E8797710}"/>
    <dgm:cxn modelId="{2FC5DD68-F12A-4178-90BB-984811464039}" type="presOf" srcId="{2B2AC997-A163-4FC2-953E-1B179BFCA940}" destId="{6955E071-D560-40BB-A0C0-3EE50A22B467}" srcOrd="0" destOrd="0" presId="urn:microsoft.com/office/officeart/2005/8/layout/hProcess9"/>
    <dgm:cxn modelId="{5F681D4E-3197-48AF-98DA-B5C5DE668F86}" type="presOf" srcId="{6E22ED8F-FA01-4BC8-B710-3C0D538D2850}" destId="{82ED2B0B-CED6-476E-828B-E34B7E4C28E8}" srcOrd="0" destOrd="0" presId="urn:microsoft.com/office/officeart/2005/8/layout/hProcess9"/>
    <dgm:cxn modelId="{80640157-D168-4E88-8194-33A4FD20C5EF}" type="presOf" srcId="{1D0DD9E9-51DD-4F67-9E98-0281BD29139E}" destId="{6714C213-B2BF-4CE7-B4F5-AD155995DC08}" srcOrd="0" destOrd="0" presId="urn:microsoft.com/office/officeart/2005/8/layout/hProcess9"/>
    <dgm:cxn modelId="{034E7EA6-07B4-4297-B600-43A2716A87BE}" srcId="{6E22ED8F-FA01-4BC8-B710-3C0D538D2850}" destId="{2B2AC997-A163-4FC2-953E-1B179BFCA940}" srcOrd="0" destOrd="0" parTransId="{FB192E4E-6294-497D-87A3-EAF5EC100847}" sibTransId="{D82C6A8C-3492-4C09-9780-10B28BD79036}"/>
    <dgm:cxn modelId="{C7A177CD-69D8-4F3A-BFE8-003C9CE68732}" type="presOf" srcId="{828D3265-7BCB-47DF-ABFE-91B0549060AA}" destId="{26D40BAF-D5ED-41B6-88A8-0DC9ACF57549}" srcOrd="0" destOrd="0" presId="urn:microsoft.com/office/officeart/2005/8/layout/hProcess9"/>
    <dgm:cxn modelId="{84D770D0-076F-40DB-BE09-7A466BE398BD}" type="presOf" srcId="{0FC4FCD8-D855-498A-B80D-DA74FDA117F3}" destId="{1C362A51-2AF6-4761-A405-5DC52321697B}" srcOrd="0" destOrd="0" presId="urn:microsoft.com/office/officeart/2005/8/layout/hProcess9"/>
    <dgm:cxn modelId="{652F9AF8-33CC-4581-939F-0F40D1752C85}" srcId="{6E22ED8F-FA01-4BC8-B710-3C0D538D2850}" destId="{6CDFA7F0-6A30-4209-A5FC-364F88581BF9}" srcOrd="4" destOrd="0" parTransId="{8C8236AD-B2FC-4A21-8F1F-14E4E62433BA}" sibTransId="{71814B8A-C2E7-4B91-99C3-3A2873016CDF}"/>
    <dgm:cxn modelId="{F6E54EFE-71D6-4731-BDCC-DC7A3D433ADE}" srcId="{6E22ED8F-FA01-4BC8-B710-3C0D538D2850}" destId="{828D3265-7BCB-47DF-ABFE-91B0549060AA}" srcOrd="3" destOrd="0" parTransId="{EFD24A8E-6797-45D3-82E1-60E1DDB856EB}" sibTransId="{FBB2CE55-FF84-43B3-AD31-233C593C4A93}"/>
    <dgm:cxn modelId="{130732B9-1240-4AB9-A5BB-1BEBAE5B0EFD}" type="presParOf" srcId="{82ED2B0B-CED6-476E-828B-E34B7E4C28E8}" destId="{5A009DD1-3037-4036-AAD2-3AB1C7ED8896}" srcOrd="0" destOrd="0" presId="urn:microsoft.com/office/officeart/2005/8/layout/hProcess9"/>
    <dgm:cxn modelId="{D73D705C-CC5B-4311-BF1C-3A04F5E12413}" type="presParOf" srcId="{82ED2B0B-CED6-476E-828B-E34B7E4C28E8}" destId="{7CA5120E-620E-4589-BB15-716B05354F38}" srcOrd="1" destOrd="0" presId="urn:microsoft.com/office/officeart/2005/8/layout/hProcess9"/>
    <dgm:cxn modelId="{B7FAB10B-9BE9-42E4-95D5-3FED2A01D85B}" type="presParOf" srcId="{7CA5120E-620E-4589-BB15-716B05354F38}" destId="{6955E071-D560-40BB-A0C0-3EE50A22B467}" srcOrd="0" destOrd="0" presId="urn:microsoft.com/office/officeart/2005/8/layout/hProcess9"/>
    <dgm:cxn modelId="{7177EE5A-7748-47F6-A0DB-FE0917397752}" type="presParOf" srcId="{7CA5120E-620E-4589-BB15-716B05354F38}" destId="{978EE4E2-F75A-4EBF-92B7-2097AC56794A}" srcOrd="1" destOrd="0" presId="urn:microsoft.com/office/officeart/2005/8/layout/hProcess9"/>
    <dgm:cxn modelId="{D58C50FC-698C-40F1-A947-B1CD38AD08F4}" type="presParOf" srcId="{7CA5120E-620E-4589-BB15-716B05354F38}" destId="{1C362A51-2AF6-4761-A405-5DC52321697B}" srcOrd="2" destOrd="0" presId="urn:microsoft.com/office/officeart/2005/8/layout/hProcess9"/>
    <dgm:cxn modelId="{59DF883C-0B8A-48BC-8C47-DD78E187176F}" type="presParOf" srcId="{7CA5120E-620E-4589-BB15-716B05354F38}" destId="{80DACEFA-1657-4476-ABE3-E9B7AF56C6FD}" srcOrd="3" destOrd="0" presId="urn:microsoft.com/office/officeart/2005/8/layout/hProcess9"/>
    <dgm:cxn modelId="{95D5B4E0-46FE-49A0-A0BF-B12EA00ED4A7}" type="presParOf" srcId="{7CA5120E-620E-4589-BB15-716B05354F38}" destId="{6714C213-B2BF-4CE7-B4F5-AD155995DC08}" srcOrd="4" destOrd="0" presId="urn:microsoft.com/office/officeart/2005/8/layout/hProcess9"/>
    <dgm:cxn modelId="{E3F6EA5F-D7B7-443C-8AD1-CAC8697CE2EE}" type="presParOf" srcId="{7CA5120E-620E-4589-BB15-716B05354F38}" destId="{6FEB702E-BC32-45DA-A4F1-E10B4CF23DF1}" srcOrd="5" destOrd="0" presId="urn:microsoft.com/office/officeart/2005/8/layout/hProcess9"/>
    <dgm:cxn modelId="{11099AE8-24BC-4444-B1C1-325E8E00E6BF}" type="presParOf" srcId="{7CA5120E-620E-4589-BB15-716B05354F38}" destId="{26D40BAF-D5ED-41B6-88A8-0DC9ACF57549}" srcOrd="6" destOrd="0" presId="urn:microsoft.com/office/officeart/2005/8/layout/hProcess9"/>
    <dgm:cxn modelId="{D7C902FE-9BB3-43BB-8A67-0C57D978D94E}" type="presParOf" srcId="{7CA5120E-620E-4589-BB15-716B05354F38}" destId="{48119477-53B1-4A34-B524-74F31A401CBF}" srcOrd="7" destOrd="0" presId="urn:microsoft.com/office/officeart/2005/8/layout/hProcess9"/>
    <dgm:cxn modelId="{1DDE4579-4FC4-4AD0-9BF2-1E5CEE2F0B15}" type="presParOf" srcId="{7CA5120E-620E-4589-BB15-716B05354F38}" destId="{590E7602-E2C2-4F2B-89A3-82F221E2D5D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80961-C893-4EF8-AD1A-912AA228D2FF}">
      <dsp:nvSpPr>
        <dsp:cNvPr id="0" name=""/>
        <dsp:cNvSpPr/>
      </dsp:nvSpPr>
      <dsp:spPr>
        <a:xfrm>
          <a:off x="3631570" y="0"/>
          <a:ext cx="2522985" cy="1261492"/>
        </a:xfrm>
        <a:prstGeom prst="roundRect">
          <a:avLst>
            <a:gd name="adj" fmla="val 10000"/>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EXPAND </a:t>
          </a:r>
        </a:p>
      </dsp:txBody>
      <dsp:txXfrm>
        <a:off x="3668518" y="36948"/>
        <a:ext cx="2449089" cy="1187596"/>
      </dsp:txXfrm>
    </dsp:sp>
    <dsp:sp modelId="{362FD99B-3DB8-4C0A-B95E-0261F5D242D6}">
      <dsp:nvSpPr>
        <dsp:cNvPr id="0" name=""/>
        <dsp:cNvSpPr/>
      </dsp:nvSpPr>
      <dsp:spPr>
        <a:xfrm rot="3600005">
          <a:off x="5526870" y="1856627"/>
          <a:ext cx="1088693" cy="66998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727865" y="1990624"/>
        <a:ext cx="686703" cy="401989"/>
      </dsp:txXfrm>
    </dsp:sp>
    <dsp:sp modelId="{BE346175-4C87-4986-B249-4C19D6DDEF00}">
      <dsp:nvSpPr>
        <dsp:cNvPr id="0" name=""/>
        <dsp:cNvSpPr/>
      </dsp:nvSpPr>
      <dsp:spPr>
        <a:xfrm>
          <a:off x="5717791" y="3613451"/>
          <a:ext cx="2522985" cy="1261492"/>
        </a:xfrm>
        <a:prstGeom prst="roundRect">
          <a:avLst>
            <a:gd name="adj" fmla="val 10000"/>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IMPROVE &amp; OPTIMIZE</a:t>
          </a:r>
        </a:p>
        <a:p>
          <a:pPr marL="0" lvl="0" indent="0" algn="ctr" defTabSz="800100">
            <a:lnSpc>
              <a:spcPct val="90000"/>
            </a:lnSpc>
            <a:spcBef>
              <a:spcPct val="0"/>
            </a:spcBef>
            <a:spcAft>
              <a:spcPct val="35000"/>
            </a:spcAft>
            <a:buNone/>
          </a:pPr>
          <a:br>
            <a:rPr lang="en-CA" sz="1800" kern="1200" dirty="0"/>
          </a:br>
          <a:endParaRPr lang="en-US" sz="1800" kern="1200" dirty="0"/>
        </a:p>
      </dsp:txBody>
      <dsp:txXfrm>
        <a:off x="5754739" y="3650399"/>
        <a:ext cx="2449089" cy="1187596"/>
      </dsp:txXfrm>
    </dsp:sp>
    <dsp:sp modelId="{830073AE-6073-4403-A816-F21FE5E2A013}">
      <dsp:nvSpPr>
        <dsp:cNvPr id="0" name=""/>
        <dsp:cNvSpPr/>
      </dsp:nvSpPr>
      <dsp:spPr>
        <a:xfrm rot="10800000">
          <a:off x="4309722" y="3121669"/>
          <a:ext cx="1319564" cy="62455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4497088" y="3246580"/>
        <a:ext cx="944831" cy="374733"/>
      </dsp:txXfrm>
    </dsp:sp>
    <dsp:sp modelId="{482E13B2-062C-40EF-AA28-8223D2AE86AF}">
      <dsp:nvSpPr>
        <dsp:cNvPr id="0" name=""/>
        <dsp:cNvSpPr/>
      </dsp:nvSpPr>
      <dsp:spPr>
        <a:xfrm>
          <a:off x="1545349" y="3613451"/>
          <a:ext cx="2522985" cy="1261492"/>
        </a:xfrm>
        <a:prstGeom prst="roundRect">
          <a:avLst>
            <a:gd name="adj" fmla="val 10000"/>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CONNECT </a:t>
          </a:r>
        </a:p>
      </dsp:txBody>
      <dsp:txXfrm>
        <a:off x="1582297" y="3650399"/>
        <a:ext cx="2449089" cy="1187596"/>
      </dsp:txXfrm>
    </dsp:sp>
    <dsp:sp modelId="{8105F670-13A0-47B9-A15C-CA61E1F427A6}">
      <dsp:nvSpPr>
        <dsp:cNvPr id="0" name=""/>
        <dsp:cNvSpPr/>
      </dsp:nvSpPr>
      <dsp:spPr>
        <a:xfrm rot="17999995">
          <a:off x="3209501" y="1866744"/>
          <a:ext cx="1088297" cy="65585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406256" y="1997914"/>
        <a:ext cx="694787" cy="393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09DD1-3037-4036-AAD2-3AB1C7ED8896}">
      <dsp:nvSpPr>
        <dsp:cNvPr id="0" name=""/>
        <dsp:cNvSpPr/>
      </dsp:nvSpPr>
      <dsp:spPr>
        <a:xfrm>
          <a:off x="637367" y="0"/>
          <a:ext cx="7223498" cy="31621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5E071-D560-40BB-A0C0-3EE50A22B467}">
      <dsp:nvSpPr>
        <dsp:cNvPr id="0" name=""/>
        <dsp:cNvSpPr/>
      </dsp:nvSpPr>
      <dsp:spPr>
        <a:xfrm>
          <a:off x="2489" y="948647"/>
          <a:ext cx="1498809" cy="12648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a:t>New affordable housing</a:t>
          </a:r>
        </a:p>
      </dsp:txBody>
      <dsp:txXfrm>
        <a:off x="64234" y="1010392"/>
        <a:ext cx="1375319" cy="1141372"/>
      </dsp:txXfrm>
    </dsp:sp>
    <dsp:sp modelId="{1C362A51-2AF6-4761-A405-5DC52321697B}">
      <dsp:nvSpPr>
        <dsp:cNvPr id="0" name=""/>
        <dsp:cNvSpPr/>
      </dsp:nvSpPr>
      <dsp:spPr>
        <a:xfrm>
          <a:off x="1751100" y="948647"/>
          <a:ext cx="1498809" cy="12648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CA" sz="1600" kern="1200"/>
            <a:t>New housing options</a:t>
          </a:r>
        </a:p>
      </dsp:txBody>
      <dsp:txXfrm>
        <a:off x="1812845" y="1010392"/>
        <a:ext cx="1375319" cy="1141372"/>
      </dsp:txXfrm>
    </dsp:sp>
    <dsp:sp modelId="{6714C213-B2BF-4CE7-B4F5-AD155995DC08}">
      <dsp:nvSpPr>
        <dsp:cNvPr id="0" name=""/>
        <dsp:cNvSpPr/>
      </dsp:nvSpPr>
      <dsp:spPr>
        <a:xfrm>
          <a:off x="3499712" y="948647"/>
          <a:ext cx="1498809" cy="12648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CA" sz="1600" kern="1200"/>
            <a:t>Creates vacancies in existing homes</a:t>
          </a:r>
        </a:p>
      </dsp:txBody>
      <dsp:txXfrm>
        <a:off x="3561457" y="1010392"/>
        <a:ext cx="1375319" cy="1141372"/>
      </dsp:txXfrm>
    </dsp:sp>
    <dsp:sp modelId="{26D40BAF-D5ED-41B6-88A8-0DC9ACF57549}">
      <dsp:nvSpPr>
        <dsp:cNvPr id="0" name=""/>
        <dsp:cNvSpPr/>
      </dsp:nvSpPr>
      <dsp:spPr>
        <a:xfrm>
          <a:off x="5248323" y="948647"/>
          <a:ext cx="1498809" cy="12648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CA" sz="1600" kern="1200"/>
            <a:t>Presents opportunity for renewal</a:t>
          </a:r>
        </a:p>
      </dsp:txBody>
      <dsp:txXfrm>
        <a:off x="5310068" y="1010392"/>
        <a:ext cx="1375319" cy="1141372"/>
      </dsp:txXfrm>
    </dsp:sp>
    <dsp:sp modelId="{590E7602-E2C2-4F2B-89A3-82F221E2D5D3}">
      <dsp:nvSpPr>
        <dsp:cNvPr id="0" name=""/>
        <dsp:cNvSpPr/>
      </dsp:nvSpPr>
      <dsp:spPr>
        <a:xfrm>
          <a:off x="6996934" y="948647"/>
          <a:ext cx="1498809" cy="12648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n-CA" sz="1600" kern="1200"/>
            <a:t>Creates new programs and increases capacity</a:t>
          </a:r>
        </a:p>
      </dsp:txBody>
      <dsp:txXfrm>
        <a:off x="7058679" y="1010392"/>
        <a:ext cx="1375319" cy="114137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E3B8A-4F8F-BB44-A246-7F7928FEF6C8}"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37C2E-DF44-A046-BB78-CACA6B96B61D}" type="slidenum">
              <a:rPr lang="en-US" smtClean="0"/>
              <a:t>‹#›</a:t>
            </a:fld>
            <a:endParaRPr lang="en-US"/>
          </a:p>
        </p:txBody>
      </p:sp>
    </p:spTree>
    <p:extLst>
      <p:ext uri="{BB962C8B-B14F-4D97-AF65-F5344CB8AC3E}">
        <p14:creationId xmlns:p14="http://schemas.microsoft.com/office/powerpoint/2010/main" val="105100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1</a:t>
            </a:fld>
            <a:endParaRPr lang="en-US"/>
          </a:p>
        </p:txBody>
      </p:sp>
    </p:spTree>
    <p:extLst>
      <p:ext uri="{BB962C8B-B14F-4D97-AF65-F5344CB8AC3E}">
        <p14:creationId xmlns:p14="http://schemas.microsoft.com/office/powerpoint/2010/main" val="387603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Expand: </a:t>
            </a:r>
            <a:r>
              <a:rPr lang="en-CA" sz="1200" dirty="0"/>
              <a:t>Creating flow through our supported living continuum, increasing the range of housing &amp; support options for individuals, including reducing shared bedrooms for adults and increasing our capacity to support more individuals waiting for a home to call their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Improve and Optimize: Utilizing experience and data available, planning redevelopment, renovations and repairs so our current housing stock meets the requirements for specialized complex care needs, now and into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Connect: Providing opportunity for reciprocal community networks and participation, giving a sense of belonging in a neighbourhood and more choice of where and with whom they live.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2</a:t>
            </a:fld>
            <a:endParaRPr lang="en-US"/>
          </a:p>
        </p:txBody>
      </p:sp>
    </p:spTree>
    <p:extLst>
      <p:ext uri="{BB962C8B-B14F-4D97-AF65-F5344CB8AC3E}">
        <p14:creationId xmlns:p14="http://schemas.microsoft.com/office/powerpoint/2010/main" val="345958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4</a:t>
            </a:fld>
            <a:endParaRPr lang="en-US"/>
          </a:p>
        </p:txBody>
      </p:sp>
    </p:spTree>
    <p:extLst>
      <p:ext uri="{BB962C8B-B14F-4D97-AF65-F5344CB8AC3E}">
        <p14:creationId xmlns:p14="http://schemas.microsoft.com/office/powerpoint/2010/main" val="2739125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5</a:t>
            </a:fld>
            <a:endParaRPr lang="en-US"/>
          </a:p>
        </p:txBody>
      </p:sp>
    </p:spTree>
    <p:extLst>
      <p:ext uri="{BB962C8B-B14F-4D97-AF65-F5344CB8AC3E}">
        <p14:creationId xmlns:p14="http://schemas.microsoft.com/office/powerpoint/2010/main" val="416829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6</a:t>
            </a:fld>
            <a:endParaRPr lang="en-US"/>
          </a:p>
        </p:txBody>
      </p:sp>
    </p:spTree>
    <p:extLst>
      <p:ext uri="{BB962C8B-B14F-4D97-AF65-F5344CB8AC3E}">
        <p14:creationId xmlns:p14="http://schemas.microsoft.com/office/powerpoint/2010/main" val="261964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7</a:t>
            </a:fld>
            <a:endParaRPr lang="en-US"/>
          </a:p>
        </p:txBody>
      </p:sp>
    </p:spTree>
    <p:extLst>
      <p:ext uri="{BB962C8B-B14F-4D97-AF65-F5344CB8AC3E}">
        <p14:creationId xmlns:p14="http://schemas.microsoft.com/office/powerpoint/2010/main" val="257505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Add a slide of Lawson (high level)</a:t>
            </a:r>
          </a:p>
        </p:txBody>
      </p:sp>
      <p:sp>
        <p:nvSpPr>
          <p:cNvPr id="4" name="Slide Number Placeholder 3"/>
          <p:cNvSpPr>
            <a:spLocks noGrp="1"/>
          </p:cNvSpPr>
          <p:nvPr>
            <p:ph type="sldNum" sz="quarter" idx="5"/>
          </p:nvPr>
        </p:nvSpPr>
        <p:spPr/>
        <p:txBody>
          <a:bodyPr/>
          <a:lstStyle/>
          <a:p>
            <a:fld id="{C8A37C2E-DF44-A046-BB78-CACA6B96B61D}" type="slidenum">
              <a:rPr lang="en-US" smtClean="0"/>
              <a:t>8</a:t>
            </a:fld>
            <a:endParaRPr lang="en-US"/>
          </a:p>
        </p:txBody>
      </p:sp>
    </p:spTree>
    <p:extLst>
      <p:ext uri="{BB962C8B-B14F-4D97-AF65-F5344CB8AC3E}">
        <p14:creationId xmlns:p14="http://schemas.microsoft.com/office/powerpoint/2010/main" val="23751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Video link: https://www.youtube.com/watch?v=HGg5AN7Sqew</a:t>
            </a:r>
          </a:p>
          <a:p>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10</a:t>
            </a:fld>
            <a:endParaRPr lang="en-US"/>
          </a:p>
        </p:txBody>
      </p:sp>
    </p:spTree>
    <p:extLst>
      <p:ext uri="{BB962C8B-B14F-4D97-AF65-F5344CB8AC3E}">
        <p14:creationId xmlns:p14="http://schemas.microsoft.com/office/powerpoint/2010/main" val="3062623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George’s journey to his new home at St.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Hildas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was one of excitement, joy, and a fresh start. George has been supported in Community Living Torontos Supported Independent Living program for over two decades. He has spent this time living with his long-time roommate in a shared apartment in downtown Toronto. The two planned to move to St.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Hildas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together living on the same floor but in separate units. Unfortunately, his roommate passed away unexpectedly shortly before they were to move in. As George grieved the loss of his best friend, he begun his own personal journey of living in a new apartment and neighbourhood. It’s been a wonderful experience for George as he has found a sense of belonging in his new building and neighbourhood. He enjoys exploring the different shops, restaurants, community and attends a new church where he’s made new friendships. He has made many new connections in the building and is actively involved in their daily activities that are offered.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Geroge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has expressed how happy and lucky he is at his new place and it that it feels like home. </a:t>
            </a:r>
          </a:p>
          <a:p>
            <a:endParaRPr lang="en-CA" dirty="0"/>
          </a:p>
        </p:txBody>
      </p:sp>
      <p:sp>
        <p:nvSpPr>
          <p:cNvPr id="4" name="Slide Number Placeholder 3"/>
          <p:cNvSpPr>
            <a:spLocks noGrp="1"/>
          </p:cNvSpPr>
          <p:nvPr>
            <p:ph type="sldNum" sz="quarter" idx="5"/>
          </p:nvPr>
        </p:nvSpPr>
        <p:spPr/>
        <p:txBody>
          <a:bodyPr/>
          <a:lstStyle/>
          <a:p>
            <a:fld id="{C8A37C2E-DF44-A046-BB78-CACA6B96B61D}" type="slidenum">
              <a:rPr lang="en-US" smtClean="0"/>
              <a:t>11</a:t>
            </a:fld>
            <a:endParaRPr lang="en-US"/>
          </a:p>
        </p:txBody>
      </p:sp>
    </p:spTree>
    <p:extLst>
      <p:ext uri="{BB962C8B-B14F-4D97-AF65-F5344CB8AC3E}">
        <p14:creationId xmlns:p14="http://schemas.microsoft.com/office/powerpoint/2010/main" val="1289891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182ABB-A434-B445-BA3A-222AE2173CF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3095CB7-3B53-A945-8192-8BF0309B764C}"/>
              </a:ext>
            </a:extLst>
          </p:cNvPr>
          <p:cNvPicPr>
            <a:picLocks noChangeAspect="1"/>
          </p:cNvPicPr>
          <p:nvPr userDrawn="1"/>
        </p:nvPicPr>
        <p:blipFill>
          <a:blip r:embed="rId3"/>
          <a:stretch>
            <a:fillRect/>
          </a:stretch>
        </p:blipFill>
        <p:spPr>
          <a:xfrm>
            <a:off x="0" y="5109387"/>
            <a:ext cx="12192000" cy="958850"/>
          </a:xfrm>
          <a:prstGeom prst="rect">
            <a:avLst/>
          </a:prstGeom>
        </p:spPr>
      </p:pic>
      <p:sp>
        <p:nvSpPr>
          <p:cNvPr id="2" name="Title 1">
            <a:extLst>
              <a:ext uri="{FF2B5EF4-FFF2-40B4-BE49-F238E27FC236}">
                <a16:creationId xmlns:a16="http://schemas.microsoft.com/office/drawing/2014/main" id="{ED867DFA-4AD1-C242-81A0-E713E47179B6}"/>
              </a:ext>
            </a:extLst>
          </p:cNvPr>
          <p:cNvSpPr>
            <a:spLocks noGrp="1"/>
          </p:cNvSpPr>
          <p:nvPr>
            <p:ph type="ctrTitle" hasCustomPrompt="1"/>
          </p:nvPr>
        </p:nvSpPr>
        <p:spPr>
          <a:xfrm>
            <a:off x="512323" y="1895708"/>
            <a:ext cx="7055796" cy="2843506"/>
          </a:xfrm>
        </p:spPr>
        <p:txBody>
          <a:bodyPr anchor="b"/>
          <a:lstStyle>
            <a:lvl1pPr algn="l">
              <a:defRPr sz="4400">
                <a:solidFill>
                  <a:schemeClr val="tx1">
                    <a:lumMod val="75000"/>
                    <a:lumOff val="25000"/>
                  </a:schemeClr>
                </a:solidFill>
              </a:defRPr>
            </a:lvl1pPr>
          </a:lstStyle>
          <a:p>
            <a:r>
              <a:rPr lang="en-US"/>
              <a:t>Title of presentation goes here and can span two or more lines</a:t>
            </a:r>
          </a:p>
        </p:txBody>
      </p:sp>
      <p:sp>
        <p:nvSpPr>
          <p:cNvPr id="3" name="Subtitle 2">
            <a:extLst>
              <a:ext uri="{FF2B5EF4-FFF2-40B4-BE49-F238E27FC236}">
                <a16:creationId xmlns:a16="http://schemas.microsoft.com/office/drawing/2014/main" id="{BF3E06CB-48ED-7246-B623-A3B6D353798D}"/>
              </a:ext>
            </a:extLst>
          </p:cNvPr>
          <p:cNvSpPr>
            <a:spLocks noGrp="1"/>
          </p:cNvSpPr>
          <p:nvPr>
            <p:ph type="subTitle" idx="1" hasCustomPrompt="1"/>
          </p:nvPr>
        </p:nvSpPr>
        <p:spPr>
          <a:xfrm>
            <a:off x="512323" y="5226964"/>
            <a:ext cx="7843737" cy="750414"/>
          </a:xfrm>
        </p:spPr>
        <p:txBody>
          <a:bodyPr anchor="ctr"/>
          <a:lstStyle>
            <a:lvl1pPr marL="0" indent="0" algn="l">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of presentation goes here</a:t>
            </a:r>
          </a:p>
        </p:txBody>
      </p:sp>
      <p:sp>
        <p:nvSpPr>
          <p:cNvPr id="4" name="Date Placeholder 3">
            <a:extLst>
              <a:ext uri="{FF2B5EF4-FFF2-40B4-BE49-F238E27FC236}">
                <a16:creationId xmlns:a16="http://schemas.microsoft.com/office/drawing/2014/main" id="{39BC3858-8FED-984A-BB57-9FBFA14B2915}"/>
              </a:ext>
            </a:extLst>
          </p:cNvPr>
          <p:cNvSpPr>
            <a:spLocks noGrp="1"/>
          </p:cNvSpPr>
          <p:nvPr>
            <p:ph type="dt" sz="half" idx="10"/>
          </p:nvPr>
        </p:nvSpPr>
        <p:spPr>
          <a:xfrm>
            <a:off x="9007812" y="5406250"/>
            <a:ext cx="2869660" cy="365125"/>
          </a:xfrm>
        </p:spPr>
        <p:txBody>
          <a:bodyPr/>
          <a:lstStyle>
            <a:lvl1pPr algn="ctr">
              <a:defRPr sz="2400">
                <a:solidFill>
                  <a:schemeClr val="bg1"/>
                </a:solidFill>
              </a:defRPr>
            </a:lvl1pPr>
          </a:lstStyle>
          <a:p>
            <a:endParaRPr lang="en-US"/>
          </a:p>
        </p:txBody>
      </p:sp>
      <p:pic>
        <p:nvPicPr>
          <p:cNvPr id="12" name="Picture 11">
            <a:extLst>
              <a:ext uri="{FF2B5EF4-FFF2-40B4-BE49-F238E27FC236}">
                <a16:creationId xmlns:a16="http://schemas.microsoft.com/office/drawing/2014/main" id="{8532844C-45C9-F447-A93F-D41E70DB901B}"/>
              </a:ext>
            </a:extLst>
          </p:cNvPr>
          <p:cNvPicPr>
            <a:picLocks noChangeAspect="1"/>
          </p:cNvPicPr>
          <p:nvPr userDrawn="1"/>
        </p:nvPicPr>
        <p:blipFill>
          <a:blip r:embed="rId4"/>
          <a:stretch>
            <a:fillRect/>
          </a:stretch>
        </p:blipFill>
        <p:spPr>
          <a:xfrm>
            <a:off x="512324" y="618689"/>
            <a:ext cx="3641388" cy="781990"/>
          </a:xfrm>
          <a:prstGeom prst="rect">
            <a:avLst/>
          </a:prstGeom>
        </p:spPr>
      </p:pic>
    </p:spTree>
    <p:extLst>
      <p:ext uri="{BB962C8B-B14F-4D97-AF65-F5344CB8AC3E}">
        <p14:creationId xmlns:p14="http://schemas.microsoft.com/office/powerpoint/2010/main" val="369150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Col -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6F7A7E-6169-7C48-B338-50224A0B0018}"/>
              </a:ext>
            </a:extLst>
          </p:cNvPr>
          <p:cNvSpPr/>
          <p:nvPr userDrawn="1"/>
        </p:nvSpPr>
        <p:spPr>
          <a:xfrm>
            <a:off x="11351941" y="6388797"/>
            <a:ext cx="310376" cy="3103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A85B1D-DB48-9F4D-B114-0183995B4BC2}"/>
              </a:ext>
            </a:extLst>
          </p:cNvPr>
          <p:cNvPicPr>
            <a:picLocks noChangeAspect="1"/>
          </p:cNvPicPr>
          <p:nvPr userDrawn="1"/>
        </p:nvPicPr>
        <p:blipFill>
          <a:blip r:embed="rId2"/>
          <a:stretch>
            <a:fillRect/>
          </a:stretch>
        </p:blipFill>
        <p:spPr>
          <a:xfrm>
            <a:off x="0" y="0"/>
            <a:ext cx="12192000" cy="1257300"/>
          </a:xfrm>
          <a:prstGeom prst="rect">
            <a:avLst/>
          </a:prstGeom>
        </p:spPr>
      </p:pic>
      <p:sp>
        <p:nvSpPr>
          <p:cNvPr id="2" name="Title 1">
            <a:extLst>
              <a:ext uri="{FF2B5EF4-FFF2-40B4-BE49-F238E27FC236}">
                <a16:creationId xmlns:a16="http://schemas.microsoft.com/office/drawing/2014/main" id="{E7373761-F26D-B14E-B629-35ADCDFBB3E2}"/>
              </a:ext>
            </a:extLst>
          </p:cNvPr>
          <p:cNvSpPr>
            <a:spLocks noGrp="1"/>
          </p:cNvSpPr>
          <p:nvPr>
            <p:ph type="title" hasCustomPrompt="1"/>
          </p:nvPr>
        </p:nvSpPr>
        <p:spPr>
          <a:xfrm>
            <a:off x="392151" y="122663"/>
            <a:ext cx="9164444" cy="992459"/>
          </a:xfrm>
        </p:spPr>
        <p:txBody>
          <a:bodyPr/>
          <a:lstStyle>
            <a:lvl1pPr>
              <a:defRPr sz="3600" b="1">
                <a:solidFill>
                  <a:schemeClr val="bg1"/>
                </a:solidFill>
              </a:defRPr>
            </a:lvl1pPr>
          </a:lstStyle>
          <a:p>
            <a:r>
              <a:rPr lang="en-US"/>
              <a:t>1 Column – Text</a:t>
            </a:r>
          </a:p>
        </p:txBody>
      </p:sp>
      <p:sp>
        <p:nvSpPr>
          <p:cNvPr id="3" name="Content Placeholder 2">
            <a:extLst>
              <a:ext uri="{FF2B5EF4-FFF2-40B4-BE49-F238E27FC236}">
                <a16:creationId xmlns:a16="http://schemas.microsoft.com/office/drawing/2014/main" id="{493CE628-895F-C445-9195-219BE6C9C9C4}"/>
              </a:ext>
            </a:extLst>
          </p:cNvPr>
          <p:cNvSpPr>
            <a:spLocks noGrp="1"/>
          </p:cNvSpPr>
          <p:nvPr>
            <p:ph idx="1" hasCustomPrompt="1"/>
          </p:nvPr>
        </p:nvSpPr>
        <p:spPr>
          <a:xfrm>
            <a:off x="392150" y="2631687"/>
            <a:ext cx="11272025" cy="3545275"/>
          </a:xfrm>
        </p:spPr>
        <p:txBody>
          <a:bodyPr/>
          <a:lstStyle>
            <a:lvl1pPr>
              <a:defRPr/>
            </a:lvl1pPr>
            <a:lvl2pPr>
              <a:defRPr/>
            </a:lvl2pPr>
            <a:lvl3pPr>
              <a:defRPr/>
            </a:lvl3pPr>
            <a:lvl4pPr>
              <a:defRPr/>
            </a:lvl4pPr>
            <a:lvl5pPr>
              <a:defRPr/>
            </a:lvl5pPr>
          </a:lstStyle>
          <a:p>
            <a:pPr lvl="0"/>
            <a:r>
              <a:rPr lang="en-US"/>
              <a:t>Bullets level 1</a:t>
            </a:r>
          </a:p>
          <a:p>
            <a:pPr lvl="1"/>
            <a:r>
              <a:rPr lang="en-US"/>
              <a:t>Bullets level 2</a:t>
            </a:r>
          </a:p>
          <a:p>
            <a:pPr lvl="2"/>
            <a:r>
              <a:rPr lang="en-US"/>
              <a:t>Bullets level 3</a:t>
            </a:r>
          </a:p>
          <a:p>
            <a:pPr lvl="3"/>
            <a:r>
              <a:rPr lang="en-US"/>
              <a:t>Bullets level 4</a:t>
            </a:r>
          </a:p>
          <a:p>
            <a:pPr lvl="4"/>
            <a:r>
              <a:rPr lang="en-US"/>
              <a:t>Bullets level 5</a:t>
            </a:r>
          </a:p>
        </p:txBody>
      </p:sp>
      <p:sp>
        <p:nvSpPr>
          <p:cNvPr id="6" name="Slide Number Placeholder 5">
            <a:extLst>
              <a:ext uri="{FF2B5EF4-FFF2-40B4-BE49-F238E27FC236}">
                <a16:creationId xmlns:a16="http://schemas.microsoft.com/office/drawing/2014/main" id="{6566AF7F-6914-184D-A277-B2BBBB4DAB9A}"/>
              </a:ext>
            </a:extLst>
          </p:cNvPr>
          <p:cNvSpPr>
            <a:spLocks noGrp="1"/>
          </p:cNvSpPr>
          <p:nvPr>
            <p:ph type="sldNum" sz="quarter" idx="12"/>
          </p:nvPr>
        </p:nvSpPr>
        <p:spPr>
          <a:xfrm>
            <a:off x="11307336" y="6388797"/>
            <a:ext cx="401443" cy="310376"/>
          </a:xfrm>
        </p:spPr>
        <p:txBody>
          <a:bodyPr/>
          <a:lstStyle>
            <a:lvl1pPr algn="ctr">
              <a:defRPr sz="1000" b="1">
                <a:solidFill>
                  <a:schemeClr val="bg1"/>
                </a:solidFill>
              </a:defRPr>
            </a:lvl1pPr>
          </a:lstStyle>
          <a:p>
            <a:fld id="{1237E6E5-CD26-CF43-AA43-C25C508D9B46}" type="slidenum">
              <a:rPr lang="en-US" smtClean="0"/>
              <a:pPr/>
              <a:t>‹#›</a:t>
            </a:fld>
            <a:endParaRPr lang="en-US"/>
          </a:p>
        </p:txBody>
      </p:sp>
      <p:pic>
        <p:nvPicPr>
          <p:cNvPr id="10" name="Picture 9">
            <a:extLst>
              <a:ext uri="{FF2B5EF4-FFF2-40B4-BE49-F238E27FC236}">
                <a16:creationId xmlns:a16="http://schemas.microsoft.com/office/drawing/2014/main" id="{2D64047D-4CC1-074D-AD64-C1B0E293F101}"/>
              </a:ext>
            </a:extLst>
          </p:cNvPr>
          <p:cNvPicPr>
            <a:picLocks noChangeAspect="1"/>
          </p:cNvPicPr>
          <p:nvPr userDrawn="1"/>
        </p:nvPicPr>
        <p:blipFill>
          <a:blip r:embed="rId3"/>
          <a:stretch>
            <a:fillRect/>
          </a:stretch>
        </p:blipFill>
        <p:spPr>
          <a:xfrm>
            <a:off x="10996960" y="131955"/>
            <a:ext cx="747132" cy="996176"/>
          </a:xfrm>
          <a:prstGeom prst="rect">
            <a:avLst/>
          </a:prstGeom>
        </p:spPr>
      </p:pic>
      <p:sp>
        <p:nvSpPr>
          <p:cNvPr id="11" name="Content Placeholder 2">
            <a:extLst>
              <a:ext uri="{FF2B5EF4-FFF2-40B4-BE49-F238E27FC236}">
                <a16:creationId xmlns:a16="http://schemas.microsoft.com/office/drawing/2014/main" id="{981CA04C-D885-704B-9FBD-CF149C80D543}"/>
              </a:ext>
            </a:extLst>
          </p:cNvPr>
          <p:cNvSpPr>
            <a:spLocks noGrp="1"/>
          </p:cNvSpPr>
          <p:nvPr>
            <p:ph idx="13" hasCustomPrompt="1"/>
          </p:nvPr>
        </p:nvSpPr>
        <p:spPr>
          <a:xfrm>
            <a:off x="392150" y="1572323"/>
            <a:ext cx="11272025" cy="936701"/>
          </a:xfrm>
        </p:spPr>
        <p:txBody>
          <a:bodyPr/>
          <a:lstStyle>
            <a:lvl1pPr marL="0" indent="0">
              <a:buNone/>
              <a:defRPr sz="3000">
                <a:solidFill>
                  <a:srgbClr val="25408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of page goes here</a:t>
            </a:r>
          </a:p>
        </p:txBody>
      </p:sp>
      <p:pic>
        <p:nvPicPr>
          <p:cNvPr id="15" name="Picture 14">
            <a:extLst>
              <a:ext uri="{FF2B5EF4-FFF2-40B4-BE49-F238E27FC236}">
                <a16:creationId xmlns:a16="http://schemas.microsoft.com/office/drawing/2014/main" id="{AC0F2A26-8A36-3F40-B85E-B5476E42178A}"/>
              </a:ext>
            </a:extLst>
          </p:cNvPr>
          <p:cNvPicPr>
            <a:picLocks noChangeAspect="1"/>
          </p:cNvPicPr>
          <p:nvPr userDrawn="1"/>
        </p:nvPicPr>
        <p:blipFill>
          <a:blip r:embed="rId4"/>
          <a:stretch>
            <a:fillRect/>
          </a:stretch>
        </p:blipFill>
        <p:spPr>
          <a:xfrm>
            <a:off x="167267" y="6424835"/>
            <a:ext cx="10725912" cy="233172"/>
          </a:xfrm>
          <a:prstGeom prst="rect">
            <a:avLst/>
          </a:prstGeom>
        </p:spPr>
      </p:pic>
    </p:spTree>
    <p:extLst>
      <p:ext uri="{BB962C8B-B14F-4D97-AF65-F5344CB8AC3E}">
        <p14:creationId xmlns:p14="http://schemas.microsoft.com/office/powerpoint/2010/main" val="356311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 -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6F7A7E-6169-7C48-B338-50224A0B0018}"/>
              </a:ext>
            </a:extLst>
          </p:cNvPr>
          <p:cNvSpPr/>
          <p:nvPr userDrawn="1"/>
        </p:nvSpPr>
        <p:spPr>
          <a:xfrm>
            <a:off x="11351941" y="6388797"/>
            <a:ext cx="310376" cy="3103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A85B1D-DB48-9F4D-B114-0183995B4BC2}"/>
              </a:ext>
            </a:extLst>
          </p:cNvPr>
          <p:cNvPicPr>
            <a:picLocks noChangeAspect="1"/>
          </p:cNvPicPr>
          <p:nvPr userDrawn="1"/>
        </p:nvPicPr>
        <p:blipFill>
          <a:blip r:embed="rId2"/>
          <a:stretch>
            <a:fillRect/>
          </a:stretch>
        </p:blipFill>
        <p:spPr>
          <a:xfrm>
            <a:off x="0" y="0"/>
            <a:ext cx="12192000" cy="1257300"/>
          </a:xfrm>
          <a:prstGeom prst="rect">
            <a:avLst/>
          </a:prstGeom>
        </p:spPr>
      </p:pic>
      <p:sp>
        <p:nvSpPr>
          <p:cNvPr id="2" name="Title 1">
            <a:extLst>
              <a:ext uri="{FF2B5EF4-FFF2-40B4-BE49-F238E27FC236}">
                <a16:creationId xmlns:a16="http://schemas.microsoft.com/office/drawing/2014/main" id="{E7373761-F26D-B14E-B629-35ADCDFBB3E2}"/>
              </a:ext>
            </a:extLst>
          </p:cNvPr>
          <p:cNvSpPr>
            <a:spLocks noGrp="1"/>
          </p:cNvSpPr>
          <p:nvPr>
            <p:ph type="title" hasCustomPrompt="1"/>
          </p:nvPr>
        </p:nvSpPr>
        <p:spPr>
          <a:xfrm>
            <a:off x="392151" y="122663"/>
            <a:ext cx="9164444" cy="992459"/>
          </a:xfrm>
        </p:spPr>
        <p:txBody>
          <a:bodyPr/>
          <a:lstStyle>
            <a:lvl1pPr>
              <a:defRPr sz="3600" b="1">
                <a:solidFill>
                  <a:schemeClr val="bg1"/>
                </a:solidFill>
              </a:defRPr>
            </a:lvl1pPr>
          </a:lstStyle>
          <a:p>
            <a:r>
              <a:rPr lang="en-US"/>
              <a:t>2 Column – Text</a:t>
            </a:r>
          </a:p>
        </p:txBody>
      </p:sp>
      <p:sp>
        <p:nvSpPr>
          <p:cNvPr id="3" name="Content Placeholder 2">
            <a:extLst>
              <a:ext uri="{FF2B5EF4-FFF2-40B4-BE49-F238E27FC236}">
                <a16:creationId xmlns:a16="http://schemas.microsoft.com/office/drawing/2014/main" id="{493CE628-895F-C445-9195-219BE6C9C9C4}"/>
              </a:ext>
            </a:extLst>
          </p:cNvPr>
          <p:cNvSpPr>
            <a:spLocks noGrp="1"/>
          </p:cNvSpPr>
          <p:nvPr>
            <p:ph idx="1" hasCustomPrompt="1"/>
          </p:nvPr>
        </p:nvSpPr>
        <p:spPr>
          <a:xfrm>
            <a:off x="392151" y="2631687"/>
            <a:ext cx="5517996" cy="3545275"/>
          </a:xfrm>
        </p:spPr>
        <p:txBody>
          <a:bodyPr/>
          <a:lstStyle>
            <a:lvl1pPr>
              <a:defRPr/>
            </a:lvl1pPr>
            <a:lvl2pPr>
              <a:defRPr/>
            </a:lvl2pPr>
            <a:lvl3pPr>
              <a:defRPr/>
            </a:lvl3pPr>
            <a:lvl4pPr>
              <a:defRPr/>
            </a:lvl4pPr>
            <a:lvl5pPr>
              <a:defRPr/>
            </a:lvl5pPr>
          </a:lstStyle>
          <a:p>
            <a:pPr lvl="0"/>
            <a:r>
              <a:rPr lang="en-US"/>
              <a:t>Bullets level 1</a:t>
            </a:r>
          </a:p>
          <a:p>
            <a:pPr lvl="1"/>
            <a:r>
              <a:rPr lang="en-US"/>
              <a:t>Bullets level 2</a:t>
            </a:r>
          </a:p>
          <a:p>
            <a:pPr lvl="2"/>
            <a:r>
              <a:rPr lang="en-US"/>
              <a:t>Bullets level 3</a:t>
            </a:r>
          </a:p>
          <a:p>
            <a:pPr lvl="3"/>
            <a:r>
              <a:rPr lang="en-US"/>
              <a:t>Bullets level 4</a:t>
            </a:r>
          </a:p>
          <a:p>
            <a:pPr lvl="4"/>
            <a:r>
              <a:rPr lang="en-US"/>
              <a:t>Bullets level 5</a:t>
            </a:r>
          </a:p>
        </p:txBody>
      </p:sp>
      <p:sp>
        <p:nvSpPr>
          <p:cNvPr id="6" name="Slide Number Placeholder 5">
            <a:extLst>
              <a:ext uri="{FF2B5EF4-FFF2-40B4-BE49-F238E27FC236}">
                <a16:creationId xmlns:a16="http://schemas.microsoft.com/office/drawing/2014/main" id="{6566AF7F-6914-184D-A277-B2BBBB4DAB9A}"/>
              </a:ext>
            </a:extLst>
          </p:cNvPr>
          <p:cNvSpPr>
            <a:spLocks noGrp="1"/>
          </p:cNvSpPr>
          <p:nvPr>
            <p:ph type="sldNum" sz="quarter" idx="12"/>
          </p:nvPr>
        </p:nvSpPr>
        <p:spPr>
          <a:xfrm>
            <a:off x="11307336" y="6388797"/>
            <a:ext cx="401443" cy="310376"/>
          </a:xfrm>
        </p:spPr>
        <p:txBody>
          <a:bodyPr/>
          <a:lstStyle>
            <a:lvl1pPr algn="ctr">
              <a:defRPr sz="1000" b="1">
                <a:solidFill>
                  <a:schemeClr val="bg1"/>
                </a:solidFill>
              </a:defRPr>
            </a:lvl1pPr>
          </a:lstStyle>
          <a:p>
            <a:fld id="{1237E6E5-CD26-CF43-AA43-C25C508D9B46}" type="slidenum">
              <a:rPr lang="en-US" smtClean="0"/>
              <a:pPr/>
              <a:t>‹#›</a:t>
            </a:fld>
            <a:endParaRPr lang="en-US"/>
          </a:p>
        </p:txBody>
      </p:sp>
      <p:pic>
        <p:nvPicPr>
          <p:cNvPr id="10" name="Picture 9">
            <a:extLst>
              <a:ext uri="{FF2B5EF4-FFF2-40B4-BE49-F238E27FC236}">
                <a16:creationId xmlns:a16="http://schemas.microsoft.com/office/drawing/2014/main" id="{2D64047D-4CC1-074D-AD64-C1B0E293F101}"/>
              </a:ext>
            </a:extLst>
          </p:cNvPr>
          <p:cNvPicPr>
            <a:picLocks noChangeAspect="1"/>
          </p:cNvPicPr>
          <p:nvPr userDrawn="1"/>
        </p:nvPicPr>
        <p:blipFill>
          <a:blip r:embed="rId3"/>
          <a:stretch>
            <a:fillRect/>
          </a:stretch>
        </p:blipFill>
        <p:spPr>
          <a:xfrm>
            <a:off x="10996960" y="131955"/>
            <a:ext cx="747132" cy="996176"/>
          </a:xfrm>
          <a:prstGeom prst="rect">
            <a:avLst/>
          </a:prstGeom>
        </p:spPr>
      </p:pic>
      <p:sp>
        <p:nvSpPr>
          <p:cNvPr id="11" name="Content Placeholder 2">
            <a:extLst>
              <a:ext uri="{FF2B5EF4-FFF2-40B4-BE49-F238E27FC236}">
                <a16:creationId xmlns:a16="http://schemas.microsoft.com/office/drawing/2014/main" id="{981CA04C-D885-704B-9FBD-CF149C80D543}"/>
              </a:ext>
            </a:extLst>
          </p:cNvPr>
          <p:cNvSpPr>
            <a:spLocks noGrp="1"/>
          </p:cNvSpPr>
          <p:nvPr>
            <p:ph idx="13" hasCustomPrompt="1"/>
          </p:nvPr>
        </p:nvSpPr>
        <p:spPr>
          <a:xfrm>
            <a:off x="392150" y="1572323"/>
            <a:ext cx="11272025" cy="936701"/>
          </a:xfrm>
        </p:spPr>
        <p:txBody>
          <a:bodyPr/>
          <a:lstStyle>
            <a:lvl1pPr marL="0" indent="0">
              <a:buNone/>
              <a:defRPr sz="3000">
                <a:solidFill>
                  <a:srgbClr val="25408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of page goes here</a:t>
            </a:r>
          </a:p>
        </p:txBody>
      </p:sp>
      <p:sp>
        <p:nvSpPr>
          <p:cNvPr id="14" name="Content Placeholder 2">
            <a:extLst>
              <a:ext uri="{FF2B5EF4-FFF2-40B4-BE49-F238E27FC236}">
                <a16:creationId xmlns:a16="http://schemas.microsoft.com/office/drawing/2014/main" id="{0438E192-236C-2E43-9021-0CADE2B245C4}"/>
              </a:ext>
            </a:extLst>
          </p:cNvPr>
          <p:cNvSpPr>
            <a:spLocks noGrp="1"/>
          </p:cNvSpPr>
          <p:nvPr>
            <p:ph idx="14" hasCustomPrompt="1"/>
          </p:nvPr>
        </p:nvSpPr>
        <p:spPr>
          <a:xfrm>
            <a:off x="6123878" y="2631687"/>
            <a:ext cx="5517996" cy="3545275"/>
          </a:xfrm>
        </p:spPr>
        <p:txBody>
          <a:bodyPr/>
          <a:lstStyle>
            <a:lvl1pPr>
              <a:defRPr/>
            </a:lvl1pPr>
            <a:lvl2pPr>
              <a:defRPr/>
            </a:lvl2pPr>
            <a:lvl3pPr>
              <a:defRPr/>
            </a:lvl3pPr>
            <a:lvl4pPr>
              <a:defRPr/>
            </a:lvl4pPr>
            <a:lvl5pPr>
              <a:defRPr/>
            </a:lvl5pPr>
          </a:lstStyle>
          <a:p>
            <a:pPr lvl="0"/>
            <a:r>
              <a:rPr lang="en-US"/>
              <a:t>Bullets level 1</a:t>
            </a:r>
          </a:p>
          <a:p>
            <a:pPr lvl="1"/>
            <a:r>
              <a:rPr lang="en-US"/>
              <a:t>Bullets level 2</a:t>
            </a:r>
          </a:p>
          <a:p>
            <a:pPr lvl="2"/>
            <a:r>
              <a:rPr lang="en-US"/>
              <a:t>Bullets level 3</a:t>
            </a:r>
          </a:p>
          <a:p>
            <a:pPr lvl="3"/>
            <a:r>
              <a:rPr lang="en-US"/>
              <a:t>Bullets level 4</a:t>
            </a:r>
          </a:p>
          <a:p>
            <a:pPr lvl="4"/>
            <a:r>
              <a:rPr lang="en-US"/>
              <a:t>Bullets level 5</a:t>
            </a:r>
          </a:p>
        </p:txBody>
      </p:sp>
      <p:pic>
        <p:nvPicPr>
          <p:cNvPr id="15" name="Picture 14">
            <a:extLst>
              <a:ext uri="{FF2B5EF4-FFF2-40B4-BE49-F238E27FC236}">
                <a16:creationId xmlns:a16="http://schemas.microsoft.com/office/drawing/2014/main" id="{7B75454A-2853-C149-AD78-E8D97A9EED4F}"/>
              </a:ext>
            </a:extLst>
          </p:cNvPr>
          <p:cNvPicPr>
            <a:picLocks noChangeAspect="1"/>
          </p:cNvPicPr>
          <p:nvPr userDrawn="1"/>
        </p:nvPicPr>
        <p:blipFill>
          <a:blip r:embed="rId4"/>
          <a:stretch>
            <a:fillRect/>
          </a:stretch>
        </p:blipFill>
        <p:spPr>
          <a:xfrm>
            <a:off x="167267" y="6424835"/>
            <a:ext cx="10725912" cy="233172"/>
          </a:xfrm>
          <a:prstGeom prst="rect">
            <a:avLst/>
          </a:prstGeom>
        </p:spPr>
      </p:pic>
    </p:spTree>
    <p:extLst>
      <p:ext uri="{BB962C8B-B14F-4D97-AF65-F5344CB8AC3E}">
        <p14:creationId xmlns:p14="http://schemas.microsoft.com/office/powerpoint/2010/main" val="379817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 - Text and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6F7A7E-6169-7C48-B338-50224A0B0018}"/>
              </a:ext>
            </a:extLst>
          </p:cNvPr>
          <p:cNvSpPr/>
          <p:nvPr userDrawn="1"/>
        </p:nvSpPr>
        <p:spPr>
          <a:xfrm>
            <a:off x="11351941" y="6388797"/>
            <a:ext cx="310376" cy="3103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A85B1D-DB48-9F4D-B114-0183995B4BC2}"/>
              </a:ext>
            </a:extLst>
          </p:cNvPr>
          <p:cNvPicPr>
            <a:picLocks noChangeAspect="1"/>
          </p:cNvPicPr>
          <p:nvPr userDrawn="1"/>
        </p:nvPicPr>
        <p:blipFill>
          <a:blip r:embed="rId2"/>
          <a:stretch>
            <a:fillRect/>
          </a:stretch>
        </p:blipFill>
        <p:spPr>
          <a:xfrm>
            <a:off x="0" y="0"/>
            <a:ext cx="12192000" cy="1257300"/>
          </a:xfrm>
          <a:prstGeom prst="rect">
            <a:avLst/>
          </a:prstGeom>
        </p:spPr>
      </p:pic>
      <p:sp>
        <p:nvSpPr>
          <p:cNvPr id="2" name="Title 1">
            <a:extLst>
              <a:ext uri="{FF2B5EF4-FFF2-40B4-BE49-F238E27FC236}">
                <a16:creationId xmlns:a16="http://schemas.microsoft.com/office/drawing/2014/main" id="{E7373761-F26D-B14E-B629-35ADCDFBB3E2}"/>
              </a:ext>
            </a:extLst>
          </p:cNvPr>
          <p:cNvSpPr>
            <a:spLocks noGrp="1"/>
          </p:cNvSpPr>
          <p:nvPr>
            <p:ph type="title" hasCustomPrompt="1"/>
          </p:nvPr>
        </p:nvSpPr>
        <p:spPr>
          <a:xfrm>
            <a:off x="392151" y="122663"/>
            <a:ext cx="9164444" cy="992459"/>
          </a:xfrm>
        </p:spPr>
        <p:txBody>
          <a:bodyPr/>
          <a:lstStyle>
            <a:lvl1pPr>
              <a:defRPr sz="3600" b="1">
                <a:solidFill>
                  <a:schemeClr val="bg1"/>
                </a:solidFill>
              </a:defRPr>
            </a:lvl1pPr>
          </a:lstStyle>
          <a:p>
            <a:r>
              <a:rPr lang="en-US"/>
              <a:t>2 Column – Text + Image</a:t>
            </a:r>
          </a:p>
        </p:txBody>
      </p:sp>
      <p:sp>
        <p:nvSpPr>
          <p:cNvPr id="3" name="Content Placeholder 2">
            <a:extLst>
              <a:ext uri="{FF2B5EF4-FFF2-40B4-BE49-F238E27FC236}">
                <a16:creationId xmlns:a16="http://schemas.microsoft.com/office/drawing/2014/main" id="{493CE628-895F-C445-9195-219BE6C9C9C4}"/>
              </a:ext>
            </a:extLst>
          </p:cNvPr>
          <p:cNvSpPr>
            <a:spLocks noGrp="1"/>
          </p:cNvSpPr>
          <p:nvPr>
            <p:ph idx="1" hasCustomPrompt="1"/>
          </p:nvPr>
        </p:nvSpPr>
        <p:spPr>
          <a:xfrm>
            <a:off x="392151" y="2631687"/>
            <a:ext cx="5517996" cy="3545275"/>
          </a:xfrm>
        </p:spPr>
        <p:txBody>
          <a:bodyPr/>
          <a:lstStyle>
            <a:lvl1pPr>
              <a:defRPr/>
            </a:lvl1pPr>
            <a:lvl2pPr>
              <a:defRPr/>
            </a:lvl2pPr>
            <a:lvl3pPr>
              <a:defRPr/>
            </a:lvl3pPr>
            <a:lvl4pPr>
              <a:defRPr/>
            </a:lvl4pPr>
            <a:lvl5pPr>
              <a:defRPr/>
            </a:lvl5pPr>
          </a:lstStyle>
          <a:p>
            <a:pPr lvl="0"/>
            <a:r>
              <a:rPr lang="en-US"/>
              <a:t>Bullets level 1</a:t>
            </a:r>
          </a:p>
          <a:p>
            <a:pPr lvl="1"/>
            <a:r>
              <a:rPr lang="en-US"/>
              <a:t>Bullets level 2</a:t>
            </a:r>
          </a:p>
          <a:p>
            <a:pPr lvl="2"/>
            <a:r>
              <a:rPr lang="en-US"/>
              <a:t>Bullets level 3</a:t>
            </a:r>
          </a:p>
          <a:p>
            <a:pPr lvl="3"/>
            <a:r>
              <a:rPr lang="en-US"/>
              <a:t>Bullets level 4</a:t>
            </a:r>
          </a:p>
          <a:p>
            <a:pPr lvl="4"/>
            <a:r>
              <a:rPr lang="en-US"/>
              <a:t>Bullets level 5</a:t>
            </a:r>
          </a:p>
        </p:txBody>
      </p:sp>
      <p:sp>
        <p:nvSpPr>
          <p:cNvPr id="6" name="Slide Number Placeholder 5">
            <a:extLst>
              <a:ext uri="{FF2B5EF4-FFF2-40B4-BE49-F238E27FC236}">
                <a16:creationId xmlns:a16="http://schemas.microsoft.com/office/drawing/2014/main" id="{6566AF7F-6914-184D-A277-B2BBBB4DAB9A}"/>
              </a:ext>
            </a:extLst>
          </p:cNvPr>
          <p:cNvSpPr>
            <a:spLocks noGrp="1"/>
          </p:cNvSpPr>
          <p:nvPr>
            <p:ph type="sldNum" sz="quarter" idx="12"/>
          </p:nvPr>
        </p:nvSpPr>
        <p:spPr>
          <a:xfrm>
            <a:off x="11307336" y="6388797"/>
            <a:ext cx="401443" cy="310376"/>
          </a:xfrm>
        </p:spPr>
        <p:txBody>
          <a:bodyPr/>
          <a:lstStyle>
            <a:lvl1pPr algn="ctr">
              <a:defRPr sz="1000" b="1">
                <a:solidFill>
                  <a:schemeClr val="bg1"/>
                </a:solidFill>
              </a:defRPr>
            </a:lvl1pPr>
          </a:lstStyle>
          <a:p>
            <a:fld id="{1237E6E5-CD26-CF43-AA43-C25C508D9B46}" type="slidenum">
              <a:rPr lang="en-US" smtClean="0"/>
              <a:pPr/>
              <a:t>‹#›</a:t>
            </a:fld>
            <a:endParaRPr lang="en-US"/>
          </a:p>
        </p:txBody>
      </p:sp>
      <p:pic>
        <p:nvPicPr>
          <p:cNvPr id="10" name="Picture 9">
            <a:extLst>
              <a:ext uri="{FF2B5EF4-FFF2-40B4-BE49-F238E27FC236}">
                <a16:creationId xmlns:a16="http://schemas.microsoft.com/office/drawing/2014/main" id="{2D64047D-4CC1-074D-AD64-C1B0E293F101}"/>
              </a:ext>
            </a:extLst>
          </p:cNvPr>
          <p:cNvPicPr>
            <a:picLocks noChangeAspect="1"/>
          </p:cNvPicPr>
          <p:nvPr userDrawn="1"/>
        </p:nvPicPr>
        <p:blipFill>
          <a:blip r:embed="rId3"/>
          <a:stretch>
            <a:fillRect/>
          </a:stretch>
        </p:blipFill>
        <p:spPr>
          <a:xfrm>
            <a:off x="10996960" y="131955"/>
            <a:ext cx="747132" cy="996176"/>
          </a:xfrm>
          <a:prstGeom prst="rect">
            <a:avLst/>
          </a:prstGeom>
        </p:spPr>
      </p:pic>
      <p:sp>
        <p:nvSpPr>
          <p:cNvPr id="11" name="Content Placeholder 2">
            <a:extLst>
              <a:ext uri="{FF2B5EF4-FFF2-40B4-BE49-F238E27FC236}">
                <a16:creationId xmlns:a16="http://schemas.microsoft.com/office/drawing/2014/main" id="{981CA04C-D885-704B-9FBD-CF149C80D543}"/>
              </a:ext>
            </a:extLst>
          </p:cNvPr>
          <p:cNvSpPr>
            <a:spLocks noGrp="1"/>
          </p:cNvSpPr>
          <p:nvPr>
            <p:ph idx="13" hasCustomPrompt="1"/>
          </p:nvPr>
        </p:nvSpPr>
        <p:spPr>
          <a:xfrm>
            <a:off x="392150" y="1572323"/>
            <a:ext cx="5517997" cy="936701"/>
          </a:xfrm>
        </p:spPr>
        <p:txBody>
          <a:bodyPr/>
          <a:lstStyle>
            <a:lvl1pPr marL="0" indent="0">
              <a:buNone/>
              <a:defRPr sz="3000">
                <a:solidFill>
                  <a:srgbClr val="25408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of page goes here</a:t>
            </a:r>
          </a:p>
        </p:txBody>
      </p:sp>
      <p:sp>
        <p:nvSpPr>
          <p:cNvPr id="5" name="Picture Placeholder 4">
            <a:extLst>
              <a:ext uri="{FF2B5EF4-FFF2-40B4-BE49-F238E27FC236}">
                <a16:creationId xmlns:a16="http://schemas.microsoft.com/office/drawing/2014/main" id="{05139057-A648-684B-B212-7B225551D588}"/>
              </a:ext>
            </a:extLst>
          </p:cNvPr>
          <p:cNvSpPr>
            <a:spLocks noGrp="1"/>
          </p:cNvSpPr>
          <p:nvPr>
            <p:ph type="pic" sz="quarter" idx="14" hasCustomPrompt="1"/>
          </p:nvPr>
        </p:nvSpPr>
        <p:spPr>
          <a:xfrm>
            <a:off x="6076950" y="1571625"/>
            <a:ext cx="5584825" cy="4605338"/>
          </a:xfrm>
        </p:spPr>
        <p:txBody>
          <a:bodyPr anchor="ctr"/>
          <a:lstStyle>
            <a:lvl1pPr marL="0" indent="0" algn="ctr">
              <a:buNone/>
              <a:defRPr sz="2000"/>
            </a:lvl1pPr>
          </a:lstStyle>
          <a:p>
            <a:r>
              <a:rPr lang="en-US"/>
              <a:t>Click here to insert picture</a:t>
            </a:r>
          </a:p>
          <a:p>
            <a:endParaRPr lang="en-US"/>
          </a:p>
          <a:p>
            <a:endParaRPr lang="en-US"/>
          </a:p>
        </p:txBody>
      </p:sp>
      <p:pic>
        <p:nvPicPr>
          <p:cNvPr id="13" name="Picture 12">
            <a:extLst>
              <a:ext uri="{FF2B5EF4-FFF2-40B4-BE49-F238E27FC236}">
                <a16:creationId xmlns:a16="http://schemas.microsoft.com/office/drawing/2014/main" id="{F2C538A1-FA92-FD4F-8CE9-52C5BECD779A}"/>
              </a:ext>
            </a:extLst>
          </p:cNvPr>
          <p:cNvPicPr>
            <a:picLocks noChangeAspect="1"/>
          </p:cNvPicPr>
          <p:nvPr userDrawn="1"/>
        </p:nvPicPr>
        <p:blipFill>
          <a:blip r:embed="rId4"/>
          <a:stretch>
            <a:fillRect/>
          </a:stretch>
        </p:blipFill>
        <p:spPr>
          <a:xfrm>
            <a:off x="167267" y="6424835"/>
            <a:ext cx="10725912" cy="233172"/>
          </a:xfrm>
          <a:prstGeom prst="rect">
            <a:avLst/>
          </a:prstGeom>
        </p:spPr>
      </p:pic>
    </p:spTree>
    <p:extLst>
      <p:ext uri="{BB962C8B-B14F-4D97-AF65-F5344CB8AC3E}">
        <p14:creationId xmlns:p14="http://schemas.microsoft.com/office/powerpoint/2010/main" val="28404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full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139057-A648-684B-B212-7B225551D588}"/>
              </a:ext>
            </a:extLst>
          </p:cNvPr>
          <p:cNvSpPr>
            <a:spLocks noGrp="1"/>
          </p:cNvSpPr>
          <p:nvPr>
            <p:ph type="pic" sz="quarter" idx="14" hasCustomPrompt="1"/>
          </p:nvPr>
        </p:nvSpPr>
        <p:spPr>
          <a:xfrm>
            <a:off x="0" y="1237786"/>
            <a:ext cx="12192000" cy="5620214"/>
          </a:xfrm>
        </p:spPr>
        <p:txBody>
          <a:bodyPr anchor="ctr"/>
          <a:lstStyle>
            <a:lvl1pPr marL="0" indent="0" algn="ctr">
              <a:buNone/>
              <a:defRPr sz="2000"/>
            </a:lvl1pPr>
          </a:lstStyle>
          <a:p>
            <a:r>
              <a:rPr lang="en-US"/>
              <a:t>Click here to insert picture</a:t>
            </a:r>
          </a:p>
          <a:p>
            <a:endParaRPr lang="en-US"/>
          </a:p>
          <a:p>
            <a:endParaRPr lang="en-US"/>
          </a:p>
        </p:txBody>
      </p:sp>
      <p:sp>
        <p:nvSpPr>
          <p:cNvPr id="12" name="Rectangle 11">
            <a:extLst>
              <a:ext uri="{FF2B5EF4-FFF2-40B4-BE49-F238E27FC236}">
                <a16:creationId xmlns:a16="http://schemas.microsoft.com/office/drawing/2014/main" id="{6D6F7A7E-6169-7C48-B338-50224A0B0018}"/>
              </a:ext>
            </a:extLst>
          </p:cNvPr>
          <p:cNvSpPr/>
          <p:nvPr userDrawn="1"/>
        </p:nvSpPr>
        <p:spPr>
          <a:xfrm>
            <a:off x="11351941" y="6388797"/>
            <a:ext cx="310376" cy="3103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A85B1D-DB48-9F4D-B114-0183995B4BC2}"/>
              </a:ext>
            </a:extLst>
          </p:cNvPr>
          <p:cNvPicPr>
            <a:picLocks noChangeAspect="1"/>
          </p:cNvPicPr>
          <p:nvPr userDrawn="1"/>
        </p:nvPicPr>
        <p:blipFill>
          <a:blip r:embed="rId2"/>
          <a:stretch>
            <a:fillRect/>
          </a:stretch>
        </p:blipFill>
        <p:spPr>
          <a:xfrm>
            <a:off x="0" y="0"/>
            <a:ext cx="12192000" cy="1257300"/>
          </a:xfrm>
          <a:prstGeom prst="rect">
            <a:avLst/>
          </a:prstGeom>
        </p:spPr>
      </p:pic>
      <p:sp>
        <p:nvSpPr>
          <p:cNvPr id="2" name="Title 1">
            <a:extLst>
              <a:ext uri="{FF2B5EF4-FFF2-40B4-BE49-F238E27FC236}">
                <a16:creationId xmlns:a16="http://schemas.microsoft.com/office/drawing/2014/main" id="{E7373761-F26D-B14E-B629-35ADCDFBB3E2}"/>
              </a:ext>
            </a:extLst>
          </p:cNvPr>
          <p:cNvSpPr>
            <a:spLocks noGrp="1"/>
          </p:cNvSpPr>
          <p:nvPr>
            <p:ph type="title" hasCustomPrompt="1"/>
          </p:nvPr>
        </p:nvSpPr>
        <p:spPr>
          <a:xfrm>
            <a:off x="392151" y="122663"/>
            <a:ext cx="9164444" cy="992459"/>
          </a:xfrm>
        </p:spPr>
        <p:txBody>
          <a:bodyPr/>
          <a:lstStyle>
            <a:lvl1pPr>
              <a:defRPr sz="3600" b="1">
                <a:solidFill>
                  <a:schemeClr val="bg1"/>
                </a:solidFill>
              </a:defRPr>
            </a:lvl1pPr>
          </a:lstStyle>
          <a:p>
            <a:r>
              <a:rPr lang="en-US"/>
              <a:t>Image Full page</a:t>
            </a:r>
          </a:p>
        </p:txBody>
      </p:sp>
      <p:sp>
        <p:nvSpPr>
          <p:cNvPr id="6" name="Slide Number Placeholder 5">
            <a:extLst>
              <a:ext uri="{FF2B5EF4-FFF2-40B4-BE49-F238E27FC236}">
                <a16:creationId xmlns:a16="http://schemas.microsoft.com/office/drawing/2014/main" id="{6566AF7F-6914-184D-A277-B2BBBB4DAB9A}"/>
              </a:ext>
            </a:extLst>
          </p:cNvPr>
          <p:cNvSpPr>
            <a:spLocks noGrp="1"/>
          </p:cNvSpPr>
          <p:nvPr>
            <p:ph type="sldNum" sz="quarter" idx="12"/>
          </p:nvPr>
        </p:nvSpPr>
        <p:spPr>
          <a:xfrm>
            <a:off x="11307336" y="6388797"/>
            <a:ext cx="401443" cy="310376"/>
          </a:xfrm>
        </p:spPr>
        <p:txBody>
          <a:bodyPr/>
          <a:lstStyle>
            <a:lvl1pPr algn="ctr">
              <a:defRPr sz="1000" b="1">
                <a:solidFill>
                  <a:schemeClr val="bg1"/>
                </a:solidFill>
              </a:defRPr>
            </a:lvl1pPr>
          </a:lstStyle>
          <a:p>
            <a:fld id="{1237E6E5-CD26-CF43-AA43-C25C508D9B46}" type="slidenum">
              <a:rPr lang="en-US" smtClean="0"/>
              <a:pPr/>
              <a:t>‹#›</a:t>
            </a:fld>
            <a:endParaRPr lang="en-US"/>
          </a:p>
        </p:txBody>
      </p:sp>
      <p:pic>
        <p:nvPicPr>
          <p:cNvPr id="10" name="Picture 9">
            <a:extLst>
              <a:ext uri="{FF2B5EF4-FFF2-40B4-BE49-F238E27FC236}">
                <a16:creationId xmlns:a16="http://schemas.microsoft.com/office/drawing/2014/main" id="{2D64047D-4CC1-074D-AD64-C1B0E293F101}"/>
              </a:ext>
            </a:extLst>
          </p:cNvPr>
          <p:cNvPicPr>
            <a:picLocks noChangeAspect="1"/>
          </p:cNvPicPr>
          <p:nvPr userDrawn="1"/>
        </p:nvPicPr>
        <p:blipFill>
          <a:blip r:embed="rId3"/>
          <a:stretch>
            <a:fillRect/>
          </a:stretch>
        </p:blipFill>
        <p:spPr>
          <a:xfrm>
            <a:off x="10996960" y="131955"/>
            <a:ext cx="747132" cy="996176"/>
          </a:xfrm>
          <a:prstGeom prst="rect">
            <a:avLst/>
          </a:prstGeom>
        </p:spPr>
      </p:pic>
      <p:pic>
        <p:nvPicPr>
          <p:cNvPr id="13" name="Picture 12">
            <a:extLst>
              <a:ext uri="{FF2B5EF4-FFF2-40B4-BE49-F238E27FC236}">
                <a16:creationId xmlns:a16="http://schemas.microsoft.com/office/drawing/2014/main" id="{CB4410B1-74CF-8A45-AD4E-B0ED215EB877}"/>
              </a:ext>
            </a:extLst>
          </p:cNvPr>
          <p:cNvPicPr>
            <a:picLocks noChangeAspect="1"/>
          </p:cNvPicPr>
          <p:nvPr userDrawn="1"/>
        </p:nvPicPr>
        <p:blipFill>
          <a:blip r:embed="rId4"/>
          <a:stretch>
            <a:fillRect/>
          </a:stretch>
        </p:blipFill>
        <p:spPr>
          <a:xfrm>
            <a:off x="167267" y="6424835"/>
            <a:ext cx="10725912" cy="233172"/>
          </a:xfrm>
          <a:prstGeom prst="rect">
            <a:avLst/>
          </a:prstGeom>
        </p:spPr>
      </p:pic>
    </p:spTree>
    <p:extLst>
      <p:ext uri="{BB962C8B-B14F-4D97-AF65-F5344CB8AC3E}">
        <p14:creationId xmlns:p14="http://schemas.microsoft.com/office/powerpoint/2010/main" val="61806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6F7A7E-6169-7C48-B338-50224A0B0018}"/>
              </a:ext>
            </a:extLst>
          </p:cNvPr>
          <p:cNvSpPr/>
          <p:nvPr userDrawn="1"/>
        </p:nvSpPr>
        <p:spPr>
          <a:xfrm>
            <a:off x="11351941" y="6388797"/>
            <a:ext cx="310376" cy="3103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A85B1D-DB48-9F4D-B114-0183995B4BC2}"/>
              </a:ext>
            </a:extLst>
          </p:cNvPr>
          <p:cNvPicPr>
            <a:picLocks noChangeAspect="1"/>
          </p:cNvPicPr>
          <p:nvPr userDrawn="1"/>
        </p:nvPicPr>
        <p:blipFill>
          <a:blip r:embed="rId2"/>
          <a:stretch>
            <a:fillRect/>
          </a:stretch>
        </p:blipFill>
        <p:spPr>
          <a:xfrm>
            <a:off x="0" y="0"/>
            <a:ext cx="12192000" cy="1257300"/>
          </a:xfrm>
          <a:prstGeom prst="rect">
            <a:avLst/>
          </a:prstGeom>
        </p:spPr>
      </p:pic>
      <p:sp>
        <p:nvSpPr>
          <p:cNvPr id="2" name="Title 1">
            <a:extLst>
              <a:ext uri="{FF2B5EF4-FFF2-40B4-BE49-F238E27FC236}">
                <a16:creationId xmlns:a16="http://schemas.microsoft.com/office/drawing/2014/main" id="{E7373761-F26D-B14E-B629-35ADCDFBB3E2}"/>
              </a:ext>
            </a:extLst>
          </p:cNvPr>
          <p:cNvSpPr>
            <a:spLocks noGrp="1"/>
          </p:cNvSpPr>
          <p:nvPr>
            <p:ph type="title" hasCustomPrompt="1"/>
          </p:nvPr>
        </p:nvSpPr>
        <p:spPr>
          <a:xfrm>
            <a:off x="392151" y="122663"/>
            <a:ext cx="9164444" cy="992459"/>
          </a:xfrm>
        </p:spPr>
        <p:txBody>
          <a:bodyPr/>
          <a:lstStyle>
            <a:lvl1pPr>
              <a:defRPr sz="3600" b="1">
                <a:solidFill>
                  <a:schemeClr val="bg1"/>
                </a:solidFill>
              </a:defRPr>
            </a:lvl1pPr>
          </a:lstStyle>
          <a:p>
            <a:r>
              <a:rPr lang="en-US"/>
              <a:t>Image with caption</a:t>
            </a:r>
          </a:p>
        </p:txBody>
      </p:sp>
      <p:sp>
        <p:nvSpPr>
          <p:cNvPr id="3" name="Content Placeholder 2">
            <a:extLst>
              <a:ext uri="{FF2B5EF4-FFF2-40B4-BE49-F238E27FC236}">
                <a16:creationId xmlns:a16="http://schemas.microsoft.com/office/drawing/2014/main" id="{493CE628-895F-C445-9195-219BE6C9C9C4}"/>
              </a:ext>
            </a:extLst>
          </p:cNvPr>
          <p:cNvSpPr>
            <a:spLocks noGrp="1"/>
          </p:cNvSpPr>
          <p:nvPr>
            <p:ph idx="1" hasCustomPrompt="1"/>
          </p:nvPr>
        </p:nvSpPr>
        <p:spPr>
          <a:xfrm>
            <a:off x="9735015" y="1571625"/>
            <a:ext cx="1926759" cy="4605337"/>
          </a:xfrm>
        </p:spPr>
        <p:txBody>
          <a:bodyPr/>
          <a:lstStyle>
            <a:lvl1pPr marL="0" marR="0" indent="0" algn="l" defTabSz="914400" rtl="0" eaLnBrk="1" fontAlgn="auto" latinLnBrk="0" hangingPunct="1">
              <a:lnSpc>
                <a:spcPct val="90000"/>
              </a:lnSpc>
              <a:spcBef>
                <a:spcPts val="0"/>
              </a:spcBef>
              <a:spcAft>
                <a:spcPts val="1200"/>
              </a:spcAft>
              <a:buClr>
                <a:schemeClr val="tx1">
                  <a:lumMod val="65000"/>
                  <a:lumOff val="35000"/>
                </a:schemeClr>
              </a:buClr>
              <a:buSzTx/>
              <a:buFont typeface="Arial" panose="020B0604020202020204" pitchFamily="34" charset="0"/>
              <a:buNone/>
              <a:tabLst/>
              <a:defRPr sz="1400"/>
            </a:lvl1pPr>
            <a:lvl2pPr>
              <a:defRPr/>
            </a:lvl2pPr>
            <a:lvl3pPr>
              <a:defRPr/>
            </a:lvl3pPr>
            <a:lvl4pPr>
              <a:defRPr/>
            </a:lvl4pPr>
            <a:lvl5pPr>
              <a:defRPr/>
            </a:lvl5pPr>
          </a:lstStyle>
          <a:p>
            <a:pPr marL="0" marR="0" lvl="0" indent="0" algn="l" defTabSz="914400" rtl="0" eaLnBrk="1" fontAlgn="auto" latinLnBrk="0" hangingPunct="1">
              <a:lnSpc>
                <a:spcPct val="90000"/>
              </a:lnSpc>
              <a:spcBef>
                <a:spcPts val="0"/>
              </a:spcBef>
              <a:spcAft>
                <a:spcPts val="1200"/>
              </a:spcAft>
              <a:buClr>
                <a:schemeClr val="tx1">
                  <a:lumMod val="65000"/>
                  <a:lumOff val="35000"/>
                </a:schemeClr>
              </a:buClr>
              <a:buSzTx/>
              <a:buFont typeface="Arial" panose="020B0604020202020204" pitchFamily="34" charset="0"/>
              <a:buNone/>
              <a:tabLst/>
              <a:defRPr/>
            </a:pPr>
            <a:r>
              <a:rPr lang="en-US"/>
              <a:t>Caption of photo goes here caption of photo goes here </a:t>
            </a:r>
          </a:p>
          <a:p>
            <a:pPr lvl="0"/>
            <a:endParaRPr lang="en-US"/>
          </a:p>
        </p:txBody>
      </p:sp>
      <p:sp>
        <p:nvSpPr>
          <p:cNvPr id="6" name="Slide Number Placeholder 5">
            <a:extLst>
              <a:ext uri="{FF2B5EF4-FFF2-40B4-BE49-F238E27FC236}">
                <a16:creationId xmlns:a16="http://schemas.microsoft.com/office/drawing/2014/main" id="{6566AF7F-6914-184D-A277-B2BBBB4DAB9A}"/>
              </a:ext>
            </a:extLst>
          </p:cNvPr>
          <p:cNvSpPr>
            <a:spLocks noGrp="1"/>
          </p:cNvSpPr>
          <p:nvPr>
            <p:ph type="sldNum" sz="quarter" idx="12"/>
          </p:nvPr>
        </p:nvSpPr>
        <p:spPr>
          <a:xfrm>
            <a:off x="11307336" y="6388797"/>
            <a:ext cx="401443" cy="310376"/>
          </a:xfrm>
        </p:spPr>
        <p:txBody>
          <a:bodyPr/>
          <a:lstStyle>
            <a:lvl1pPr algn="ctr">
              <a:defRPr sz="1000" b="1">
                <a:solidFill>
                  <a:schemeClr val="bg1"/>
                </a:solidFill>
              </a:defRPr>
            </a:lvl1pPr>
          </a:lstStyle>
          <a:p>
            <a:fld id="{1237E6E5-CD26-CF43-AA43-C25C508D9B46}" type="slidenum">
              <a:rPr lang="en-US" smtClean="0"/>
              <a:pPr/>
              <a:t>‹#›</a:t>
            </a:fld>
            <a:endParaRPr lang="en-US"/>
          </a:p>
        </p:txBody>
      </p:sp>
      <p:pic>
        <p:nvPicPr>
          <p:cNvPr id="10" name="Picture 9">
            <a:extLst>
              <a:ext uri="{FF2B5EF4-FFF2-40B4-BE49-F238E27FC236}">
                <a16:creationId xmlns:a16="http://schemas.microsoft.com/office/drawing/2014/main" id="{2D64047D-4CC1-074D-AD64-C1B0E293F101}"/>
              </a:ext>
            </a:extLst>
          </p:cNvPr>
          <p:cNvPicPr>
            <a:picLocks noChangeAspect="1"/>
          </p:cNvPicPr>
          <p:nvPr userDrawn="1"/>
        </p:nvPicPr>
        <p:blipFill>
          <a:blip r:embed="rId3"/>
          <a:stretch>
            <a:fillRect/>
          </a:stretch>
        </p:blipFill>
        <p:spPr>
          <a:xfrm>
            <a:off x="10996960" y="131955"/>
            <a:ext cx="747132" cy="996176"/>
          </a:xfrm>
          <a:prstGeom prst="rect">
            <a:avLst/>
          </a:prstGeom>
        </p:spPr>
      </p:pic>
      <p:sp>
        <p:nvSpPr>
          <p:cNvPr id="5" name="Picture Placeholder 4">
            <a:extLst>
              <a:ext uri="{FF2B5EF4-FFF2-40B4-BE49-F238E27FC236}">
                <a16:creationId xmlns:a16="http://schemas.microsoft.com/office/drawing/2014/main" id="{05139057-A648-684B-B212-7B225551D588}"/>
              </a:ext>
            </a:extLst>
          </p:cNvPr>
          <p:cNvSpPr>
            <a:spLocks noGrp="1"/>
          </p:cNvSpPr>
          <p:nvPr>
            <p:ph type="pic" sz="quarter" idx="14" hasCustomPrompt="1"/>
          </p:nvPr>
        </p:nvSpPr>
        <p:spPr>
          <a:xfrm>
            <a:off x="392151" y="1571625"/>
            <a:ext cx="9164444" cy="4605338"/>
          </a:xfrm>
        </p:spPr>
        <p:txBody>
          <a:bodyPr anchor="ctr"/>
          <a:lstStyle>
            <a:lvl1pPr marL="0" indent="0" algn="ctr">
              <a:buNone/>
              <a:defRPr sz="2000"/>
            </a:lvl1pPr>
          </a:lstStyle>
          <a:p>
            <a:r>
              <a:rPr lang="en-US"/>
              <a:t>Click here to insert picture</a:t>
            </a:r>
          </a:p>
          <a:p>
            <a:endParaRPr lang="en-US"/>
          </a:p>
          <a:p>
            <a:endParaRPr lang="en-US"/>
          </a:p>
        </p:txBody>
      </p:sp>
      <p:pic>
        <p:nvPicPr>
          <p:cNvPr id="13" name="Picture 12">
            <a:extLst>
              <a:ext uri="{FF2B5EF4-FFF2-40B4-BE49-F238E27FC236}">
                <a16:creationId xmlns:a16="http://schemas.microsoft.com/office/drawing/2014/main" id="{4BED2858-1097-D547-A85F-479E499D6361}"/>
              </a:ext>
            </a:extLst>
          </p:cNvPr>
          <p:cNvPicPr>
            <a:picLocks noChangeAspect="1"/>
          </p:cNvPicPr>
          <p:nvPr userDrawn="1"/>
        </p:nvPicPr>
        <p:blipFill>
          <a:blip r:embed="rId4"/>
          <a:stretch>
            <a:fillRect/>
          </a:stretch>
        </p:blipFill>
        <p:spPr>
          <a:xfrm>
            <a:off x="167267" y="6424835"/>
            <a:ext cx="10725912" cy="233172"/>
          </a:xfrm>
          <a:prstGeom prst="rect">
            <a:avLst/>
          </a:prstGeom>
        </p:spPr>
      </p:pic>
    </p:spTree>
    <p:extLst>
      <p:ext uri="{BB962C8B-B14F-4D97-AF65-F5344CB8AC3E}">
        <p14:creationId xmlns:p14="http://schemas.microsoft.com/office/powerpoint/2010/main" val="1951553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4386DF-BA3C-9943-BA9C-53D91D932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EAFC635-09B4-CB48-BE85-F6455DD4EFD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Bullets level 1</a:t>
            </a:r>
          </a:p>
          <a:p>
            <a:pPr lvl="1"/>
            <a:r>
              <a:rPr lang="en-US"/>
              <a:t>Bullets level 2</a:t>
            </a:r>
          </a:p>
          <a:p>
            <a:pPr lvl="2"/>
            <a:r>
              <a:rPr lang="en-US"/>
              <a:t>Bullets level 3</a:t>
            </a:r>
          </a:p>
          <a:p>
            <a:pPr lvl="3"/>
            <a:r>
              <a:rPr lang="en-US"/>
              <a:t>Bullets level 4</a:t>
            </a:r>
          </a:p>
          <a:p>
            <a:pPr lvl="4"/>
            <a:r>
              <a:rPr lang="en-US"/>
              <a:t>Bullets level 5</a:t>
            </a:r>
          </a:p>
        </p:txBody>
      </p:sp>
      <p:sp>
        <p:nvSpPr>
          <p:cNvPr id="4" name="Date Placeholder 3">
            <a:extLst>
              <a:ext uri="{FF2B5EF4-FFF2-40B4-BE49-F238E27FC236}">
                <a16:creationId xmlns:a16="http://schemas.microsoft.com/office/drawing/2014/main" id="{C8A1C51E-BD73-7F4A-9D03-E966B35E3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D87F9AFD-4E7C-1E43-AE1F-860863937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F71C286-42D1-504C-AC50-74C7D45313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237E6E5-CD26-CF43-AA43-C25C508D9B46}" type="slidenum">
              <a:rPr lang="en-US" smtClean="0"/>
              <a:pPr/>
              <a:t>‹#›</a:t>
            </a:fld>
            <a:endParaRPr lang="en-US"/>
          </a:p>
        </p:txBody>
      </p:sp>
    </p:spTree>
    <p:extLst>
      <p:ext uri="{BB962C8B-B14F-4D97-AF65-F5344CB8AC3E}">
        <p14:creationId xmlns:p14="http://schemas.microsoft.com/office/powerpoint/2010/main" val="275447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0"/>
        </a:spcBef>
        <a:spcAft>
          <a:spcPts val="1200"/>
        </a:spcAft>
        <a:buClr>
          <a:schemeClr val="tx1">
            <a:lumMod val="65000"/>
            <a:lumOff val="3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1200"/>
        </a:spcAft>
        <a:buClr>
          <a:schemeClr val="tx1">
            <a:lumMod val="65000"/>
            <a:lumOff val="3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chemeClr val="tx1">
            <a:lumMod val="65000"/>
            <a:lumOff val="35000"/>
          </a:schemeClr>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chemeClr val="tx1">
            <a:lumMod val="65000"/>
            <a:lumOff val="35000"/>
          </a:schemeClr>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Clr>
          <a:schemeClr val="tx1">
            <a:lumMod val="65000"/>
            <a:lumOff val="35000"/>
          </a:schemeClr>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HGg5AN7Sqew?feature=oembed" TargetMode="Externa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10.sv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B11E3691-EF6B-F24F-9BD2-6965DC8000B8}"/>
              </a:ext>
            </a:extLst>
          </p:cNvPr>
          <p:cNvSpPr>
            <a:spLocks noGrp="1"/>
          </p:cNvSpPr>
          <p:nvPr>
            <p:ph type="dt" sz="half" idx="10"/>
          </p:nvPr>
        </p:nvSpPr>
        <p:spPr/>
        <p:txBody>
          <a:bodyPr/>
          <a:lstStyle/>
          <a:p>
            <a:r>
              <a:rPr lang="en-CA" dirty="0"/>
              <a:t>March 20</a:t>
            </a:r>
            <a:r>
              <a:rPr lang="en-CA" baseline="30000" dirty="0"/>
              <a:t>th</a:t>
            </a:r>
            <a:r>
              <a:rPr lang="en-CA" dirty="0"/>
              <a:t>, 2024</a:t>
            </a:r>
            <a:endParaRPr lang="en-US" dirty="0"/>
          </a:p>
        </p:txBody>
      </p:sp>
      <p:sp>
        <p:nvSpPr>
          <p:cNvPr id="2" name="Title 2">
            <a:extLst>
              <a:ext uri="{FF2B5EF4-FFF2-40B4-BE49-F238E27FC236}">
                <a16:creationId xmlns:a16="http://schemas.microsoft.com/office/drawing/2014/main" id="{CB35BEBC-1FF6-5F91-789C-B639A6308CA5}"/>
              </a:ext>
            </a:extLst>
          </p:cNvPr>
          <p:cNvSpPr>
            <a:spLocks noGrp="1"/>
          </p:cNvSpPr>
          <p:nvPr/>
        </p:nvSpPr>
        <p:spPr>
          <a:xfrm>
            <a:off x="282102" y="2200679"/>
            <a:ext cx="7991886" cy="245924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4400"/>
              <a:buFont typeface="Arial"/>
              <a:buNone/>
              <a:defRPr sz="4400" b="1" i="0" u="none" strike="noStrike" cap="none" baseline="0">
                <a:solidFill>
                  <a:srgbClr val="25408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CA" sz="4800" dirty="0">
                <a:latin typeface="Abadi"/>
                <a:cs typeface="Aldhabi"/>
              </a:rPr>
              <a:t>Inclusive Vertical Communities</a:t>
            </a:r>
            <a:br>
              <a:rPr lang="en-CA" sz="4800" dirty="0">
                <a:latin typeface="Abadi" panose="020B0604020104020204" pitchFamily="34" charset="0"/>
                <a:cs typeface="Aldhabi" panose="01000000000000000000" pitchFamily="2" charset="-78"/>
              </a:rPr>
            </a:br>
            <a:endParaRPr lang="en-CA" sz="2400" dirty="0">
              <a:latin typeface="Abadi" panose="020B0604020104020204" pitchFamily="34" charset="0"/>
              <a:cs typeface="Aldhabi" panose="01000000000000000000" pitchFamily="2" charset="-78"/>
            </a:endParaRPr>
          </a:p>
        </p:txBody>
      </p:sp>
      <p:sp>
        <p:nvSpPr>
          <p:cNvPr id="3" name="Subtitle 7">
            <a:extLst>
              <a:ext uri="{FF2B5EF4-FFF2-40B4-BE49-F238E27FC236}">
                <a16:creationId xmlns:a16="http://schemas.microsoft.com/office/drawing/2014/main" id="{09D5DCAE-8C93-B1DB-224B-28E9F9250852}"/>
              </a:ext>
            </a:extLst>
          </p:cNvPr>
          <p:cNvSpPr>
            <a:spLocks noGrp="1"/>
          </p:cNvSpPr>
          <p:nvPr/>
        </p:nvSpPr>
        <p:spPr>
          <a:xfrm>
            <a:off x="282102" y="5259801"/>
            <a:ext cx="7553154" cy="65802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595959"/>
              </a:buClr>
              <a:buSzPts val="2400"/>
              <a:buFont typeface="Arial"/>
              <a:buNone/>
              <a:defRPr sz="2000" b="1" i="0" u="none" strike="noStrike" cap="none" baseline="0">
                <a:solidFill>
                  <a:srgbClr val="0097CA"/>
                </a:solidFill>
                <a:latin typeface="Arial"/>
                <a:ea typeface="Arial"/>
                <a:cs typeface="Arial"/>
                <a:sym typeface="Arial"/>
              </a:defRPr>
            </a:lvl1pPr>
            <a:lvl2pPr marL="914400" marR="0" lvl="1" indent="-406400" algn="ctr" rtl="0">
              <a:lnSpc>
                <a:spcPct val="90000"/>
              </a:lnSpc>
              <a:spcBef>
                <a:spcPts val="1200"/>
              </a:spcBef>
              <a:spcAft>
                <a:spcPts val="0"/>
              </a:spcAft>
              <a:buClr>
                <a:srgbClr val="595959"/>
              </a:buClr>
              <a:buSzPts val="2000"/>
              <a:buFont typeface="Arial"/>
              <a:buNone/>
              <a:defRPr sz="2000" b="0" i="0" u="none" strike="noStrike" cap="none">
                <a:solidFill>
                  <a:schemeClr val="dk1"/>
                </a:solidFill>
                <a:latin typeface="Arial"/>
                <a:ea typeface="Arial"/>
                <a:cs typeface="Arial"/>
                <a:sym typeface="Arial"/>
              </a:defRPr>
            </a:lvl2pPr>
            <a:lvl3pPr marL="1371600" marR="0" lvl="2" indent="-368300" algn="ctr" rtl="0">
              <a:lnSpc>
                <a:spcPct val="90000"/>
              </a:lnSpc>
              <a:spcBef>
                <a:spcPts val="1200"/>
              </a:spcBef>
              <a:spcAft>
                <a:spcPts val="0"/>
              </a:spcAft>
              <a:buClr>
                <a:srgbClr val="595959"/>
              </a:buClr>
              <a:buSzPts val="1800"/>
              <a:buFont typeface="Arial"/>
              <a:buNone/>
              <a:defRPr sz="1800" b="0" i="0" u="none" strike="noStrike" cap="none">
                <a:solidFill>
                  <a:schemeClr val="dk1"/>
                </a:solidFill>
                <a:latin typeface="Arial"/>
                <a:ea typeface="Arial"/>
                <a:cs typeface="Arial"/>
                <a:sym typeface="Arial"/>
              </a:defRPr>
            </a:lvl3pPr>
            <a:lvl4pPr marL="1828800" marR="0" lvl="3" indent="-368300" algn="ctr" rtl="0">
              <a:lnSpc>
                <a:spcPct val="90000"/>
              </a:lnSpc>
              <a:spcBef>
                <a:spcPts val="600"/>
              </a:spcBef>
              <a:spcAft>
                <a:spcPts val="0"/>
              </a:spcAft>
              <a:buClr>
                <a:srgbClr val="595959"/>
              </a:buClr>
              <a:buSzPts val="1600"/>
              <a:buFont typeface="Arial"/>
              <a:buNone/>
              <a:defRPr sz="1600" b="0" i="0" u="none" strike="noStrike" cap="none">
                <a:solidFill>
                  <a:schemeClr val="dk1"/>
                </a:solidFill>
                <a:latin typeface="Arial"/>
                <a:ea typeface="Arial"/>
                <a:cs typeface="Arial"/>
                <a:sym typeface="Arial"/>
              </a:defRPr>
            </a:lvl4pPr>
            <a:lvl5pPr marL="2286000" marR="0" lvl="4" indent="-368300" algn="ctr" rtl="0">
              <a:lnSpc>
                <a:spcPct val="90000"/>
              </a:lnSpc>
              <a:spcBef>
                <a:spcPts val="600"/>
              </a:spcBef>
              <a:spcAft>
                <a:spcPts val="0"/>
              </a:spcAft>
              <a:buClr>
                <a:srgbClr val="595959"/>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r>
              <a:rPr lang="en-US" sz="2400">
                <a:latin typeface="Abadi" panose="020B0604020104020204" pitchFamily="34" charset="0"/>
                <a:cs typeface="Aldhabi" panose="01000000000000000000" pitchFamily="2" charset="-78"/>
              </a:rPr>
              <a:t>Belonging is having a home you can call your own. </a:t>
            </a:r>
          </a:p>
        </p:txBody>
      </p:sp>
    </p:spTree>
    <p:extLst>
      <p:ext uri="{BB962C8B-B14F-4D97-AF65-F5344CB8AC3E}">
        <p14:creationId xmlns:p14="http://schemas.microsoft.com/office/powerpoint/2010/main" val="1200964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EA5495F-CDD6-324C-A0E3-AF35E87386A5}"/>
              </a:ext>
            </a:extLst>
          </p:cNvPr>
          <p:cNvSpPr>
            <a:spLocks noGrp="1"/>
          </p:cNvSpPr>
          <p:nvPr>
            <p:ph type="sldNum" sz="quarter" idx="12"/>
          </p:nvPr>
        </p:nvSpPr>
        <p:spPr/>
        <p:txBody>
          <a:bodyPr/>
          <a:lstStyle/>
          <a:p>
            <a:fld id="{1237E6E5-CD26-CF43-AA43-C25C508D9B46}" type="slidenum">
              <a:rPr lang="en-US" smtClean="0"/>
              <a:pPr/>
              <a:t>10</a:t>
            </a:fld>
            <a:endParaRPr lang="en-US"/>
          </a:p>
        </p:txBody>
      </p:sp>
      <p:sp>
        <p:nvSpPr>
          <p:cNvPr id="3" name="Title 1">
            <a:extLst>
              <a:ext uri="{FF2B5EF4-FFF2-40B4-BE49-F238E27FC236}">
                <a16:creationId xmlns:a16="http://schemas.microsoft.com/office/drawing/2014/main" id="{BCE6AE1C-A48D-A272-7E30-B35CB80A9188}"/>
              </a:ext>
            </a:extLst>
          </p:cNvPr>
          <p:cNvSpPr>
            <a:spLocks noGrp="1"/>
          </p:cNvSpPr>
          <p:nvPr/>
        </p:nvSpPr>
        <p:spPr>
          <a:xfrm>
            <a:off x="0" y="0"/>
            <a:ext cx="9164444" cy="9367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Arial"/>
              <a:buNone/>
              <a:defRPr sz="3600" b="1" i="0" u="none" strike="noStrike" cap="none" baseline="0">
                <a:solidFill>
                  <a:srgbClr val="25408E"/>
                </a:solidFill>
                <a:latin typeface="Arial" panose="020B0604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err="1">
                <a:solidFill>
                  <a:schemeClr val="bg1"/>
                </a:solidFill>
                <a:latin typeface="Abadi"/>
              </a:rPr>
              <a:t>Birchmount</a:t>
            </a:r>
            <a:r>
              <a:rPr lang="en-US" dirty="0">
                <a:solidFill>
                  <a:schemeClr val="bg1"/>
                </a:solidFill>
                <a:latin typeface="Abadi"/>
              </a:rPr>
              <a:t> Green Video</a:t>
            </a:r>
          </a:p>
        </p:txBody>
      </p:sp>
      <p:pic>
        <p:nvPicPr>
          <p:cNvPr id="2" name="Online Media 1" title="Birchmount Green Project Update and Milestones - Strategic Plan 2023-2028">
            <a:hlinkClick r:id="" action="ppaction://media"/>
            <a:extLst>
              <a:ext uri="{FF2B5EF4-FFF2-40B4-BE49-F238E27FC236}">
                <a16:creationId xmlns:a16="http://schemas.microsoft.com/office/drawing/2014/main" id="{15247382-A3CB-6AAA-9E1F-1E1552D31E1C}"/>
              </a:ext>
            </a:extLst>
          </p:cNvPr>
          <p:cNvPicPr>
            <a:picLocks noRot="1" noChangeAspect="1"/>
          </p:cNvPicPr>
          <p:nvPr>
            <a:videoFile r:link="rId1"/>
          </p:nvPr>
        </p:nvPicPr>
        <p:blipFill>
          <a:blip r:embed="rId4"/>
          <a:stretch>
            <a:fillRect/>
          </a:stretch>
        </p:blipFill>
        <p:spPr>
          <a:xfrm>
            <a:off x="1361209" y="1079646"/>
            <a:ext cx="9068522" cy="5123727"/>
          </a:xfrm>
          <a:prstGeom prst="rect">
            <a:avLst/>
          </a:prstGeom>
        </p:spPr>
      </p:pic>
    </p:spTree>
    <p:extLst>
      <p:ext uri="{BB962C8B-B14F-4D97-AF65-F5344CB8AC3E}">
        <p14:creationId xmlns:p14="http://schemas.microsoft.com/office/powerpoint/2010/main" val="297732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EA5495F-CDD6-324C-A0E3-AF35E87386A5}"/>
              </a:ext>
            </a:extLst>
          </p:cNvPr>
          <p:cNvSpPr>
            <a:spLocks noGrp="1"/>
          </p:cNvSpPr>
          <p:nvPr>
            <p:ph type="sldNum" sz="quarter" idx="12"/>
          </p:nvPr>
        </p:nvSpPr>
        <p:spPr/>
        <p:txBody>
          <a:bodyPr/>
          <a:lstStyle/>
          <a:p>
            <a:fld id="{1237E6E5-CD26-CF43-AA43-C25C508D9B46}" type="slidenum">
              <a:rPr lang="en-US" smtClean="0"/>
              <a:pPr/>
              <a:t>11</a:t>
            </a:fld>
            <a:endParaRPr lang="en-US"/>
          </a:p>
        </p:txBody>
      </p:sp>
      <p:sp>
        <p:nvSpPr>
          <p:cNvPr id="3" name="Title 1">
            <a:extLst>
              <a:ext uri="{FF2B5EF4-FFF2-40B4-BE49-F238E27FC236}">
                <a16:creationId xmlns:a16="http://schemas.microsoft.com/office/drawing/2014/main" id="{BCE6AE1C-A48D-A272-7E30-B35CB80A9188}"/>
              </a:ext>
            </a:extLst>
          </p:cNvPr>
          <p:cNvSpPr>
            <a:spLocks noGrp="1"/>
          </p:cNvSpPr>
          <p:nvPr/>
        </p:nvSpPr>
        <p:spPr>
          <a:xfrm>
            <a:off x="0" y="0"/>
            <a:ext cx="9164444" cy="9367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Arial"/>
              <a:buNone/>
              <a:defRPr sz="3600" b="1" i="0" u="none" strike="noStrike" cap="none" baseline="0">
                <a:solidFill>
                  <a:srgbClr val="25408E"/>
                </a:solidFill>
                <a:latin typeface="Arial" panose="020B0604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bg1"/>
                </a:solidFill>
                <a:latin typeface="Abadi"/>
              </a:rPr>
              <a:t>St. Hilda’s Tower – George’s Story</a:t>
            </a:r>
          </a:p>
        </p:txBody>
      </p:sp>
      <p:sp>
        <p:nvSpPr>
          <p:cNvPr id="4" name="TextBox 3">
            <a:extLst>
              <a:ext uri="{FF2B5EF4-FFF2-40B4-BE49-F238E27FC236}">
                <a16:creationId xmlns:a16="http://schemas.microsoft.com/office/drawing/2014/main" id="{2A8DB67C-0DED-510D-545A-AEE2C3706AE7}"/>
              </a:ext>
            </a:extLst>
          </p:cNvPr>
          <p:cNvSpPr txBox="1"/>
          <p:nvPr/>
        </p:nvSpPr>
        <p:spPr>
          <a:xfrm>
            <a:off x="436460" y="1725842"/>
            <a:ext cx="4295796" cy="4247317"/>
          </a:xfrm>
          <a:prstGeom prst="rect">
            <a:avLst/>
          </a:prstGeom>
          <a:noFill/>
        </p:spPr>
        <p:txBody>
          <a:bodyPr wrap="square" rtlCol="0">
            <a:spAutoFit/>
          </a:bodyPr>
          <a:lstStyle/>
          <a:p>
            <a:pPr marL="285750" indent="-285750">
              <a:buFont typeface="Arial" panose="020B0604020202020204" pitchFamily="34" charset="0"/>
              <a:buChar char="•"/>
            </a:pPr>
            <a:r>
              <a:rPr lang="en-CA" dirty="0"/>
              <a:t>George has been supported in CLTO SIL Program for over two decades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a:t>George lost his long-time room-mate before the move to St Hilda’s but with the additional support of a vertical community has thrived</a:t>
            </a:r>
          </a:p>
          <a:p>
            <a:pPr marL="285750" indent="-285750">
              <a:buFont typeface="Arial" panose="020B0604020202020204" pitchFamily="34" charset="0"/>
              <a:buChar char="•"/>
            </a:pPr>
            <a:endParaRPr lang="en-CA"/>
          </a:p>
          <a:p>
            <a:pPr marL="285750" indent="-285750">
              <a:buFont typeface="Arial" panose="020B0604020202020204" pitchFamily="34" charset="0"/>
              <a:buChar char="•"/>
            </a:pPr>
            <a:r>
              <a:rPr lang="en-CA" dirty="0">
                <a:latin typeface="Aptos" panose="020B0004020202020204" pitchFamily="34" charset="0"/>
                <a:ea typeface="Aptos" panose="020B0004020202020204" pitchFamily="34" charset="0"/>
                <a:cs typeface="Times New Roman" panose="02020603050405020304" pitchFamily="18" charset="0"/>
              </a:rPr>
              <a:t>He e</a:t>
            </a:r>
            <a:r>
              <a:rPr lang="en-CA" sz="1800" dirty="0">
                <a:effectLst/>
                <a:latin typeface="Aptos" panose="020B0004020202020204" pitchFamily="34" charset="0"/>
                <a:ea typeface="Aptos" panose="020B0004020202020204" pitchFamily="34" charset="0"/>
                <a:cs typeface="Times New Roman" panose="02020603050405020304" pitchFamily="18" charset="0"/>
              </a:rPr>
              <a:t>njoys exploring new shops, restaurants and attends a new church where he’s made new friendships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A</a:t>
            </a:r>
            <a:r>
              <a:rPr lang="en-CA" sz="1800" dirty="0">
                <a:effectLst/>
                <a:latin typeface="Aptos" panose="020B0004020202020204" pitchFamily="34" charset="0"/>
                <a:ea typeface="Aptos" panose="020B0004020202020204" pitchFamily="34" charset="0"/>
                <a:cs typeface="Times New Roman" panose="02020603050405020304" pitchFamily="18" charset="0"/>
              </a:rPr>
              <a:t>ctively involved in the daily activities that are offered</a:t>
            </a:r>
            <a:r>
              <a:rPr lang="en-CA">
                <a:latin typeface="Aptos" panose="020B0004020202020204" pitchFamily="34" charset="0"/>
                <a:ea typeface="Aptos" panose="020B0004020202020204" pitchFamily="34" charset="0"/>
                <a:cs typeface="Times New Roman" panose="02020603050405020304" pitchFamily="18" charset="0"/>
              </a:rPr>
              <a:t> including card games, and dinners</a:t>
            </a:r>
            <a:endParaRPr lang="en-CA" sz="18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person sitting on a bed&#10;&#10;Description automatically generated">
            <a:extLst>
              <a:ext uri="{FF2B5EF4-FFF2-40B4-BE49-F238E27FC236}">
                <a16:creationId xmlns:a16="http://schemas.microsoft.com/office/drawing/2014/main" id="{FE4076B1-FF1B-FB28-C6D0-FEF6B43AD3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t="8972" r="13441" b="13176"/>
          <a:stretch/>
        </p:blipFill>
        <p:spPr bwMode="auto">
          <a:xfrm>
            <a:off x="8563897" y="1425678"/>
            <a:ext cx="3333135" cy="3185652"/>
          </a:xfrm>
          <a:prstGeom prst="rect">
            <a:avLst/>
          </a:prstGeom>
          <a:noFill/>
          <a:ln>
            <a:noFill/>
          </a:ln>
        </p:spPr>
      </p:pic>
      <p:pic>
        <p:nvPicPr>
          <p:cNvPr id="5" name="Picture 4" descr="A person in a red hat holding a door handle&#10;&#10;Description automatically generated">
            <a:extLst>
              <a:ext uri="{FF2B5EF4-FFF2-40B4-BE49-F238E27FC236}">
                <a16:creationId xmlns:a16="http://schemas.microsoft.com/office/drawing/2014/main" id="{FC72BFEE-AC59-1F11-2F93-42F9BF70CA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00" b="7652"/>
          <a:stretch/>
        </p:blipFill>
        <p:spPr bwMode="auto">
          <a:xfrm rot="5400000">
            <a:off x="5220279" y="2779732"/>
            <a:ext cx="2855595" cy="3333137"/>
          </a:xfrm>
          <a:prstGeom prst="rect">
            <a:avLst/>
          </a:prstGeom>
          <a:noFill/>
          <a:ln>
            <a:noFill/>
          </a:ln>
        </p:spPr>
      </p:pic>
    </p:spTree>
    <p:extLst>
      <p:ext uri="{BB962C8B-B14F-4D97-AF65-F5344CB8AC3E}">
        <p14:creationId xmlns:p14="http://schemas.microsoft.com/office/powerpoint/2010/main" val="2302732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EA5495F-CDD6-324C-A0E3-AF35E87386A5}"/>
              </a:ext>
            </a:extLst>
          </p:cNvPr>
          <p:cNvSpPr>
            <a:spLocks noGrp="1"/>
          </p:cNvSpPr>
          <p:nvPr>
            <p:ph type="sldNum" sz="quarter" idx="12"/>
          </p:nvPr>
        </p:nvSpPr>
        <p:spPr/>
        <p:txBody>
          <a:bodyPr/>
          <a:lstStyle/>
          <a:p>
            <a:fld id="{1237E6E5-CD26-CF43-AA43-C25C508D9B46}" type="slidenum">
              <a:rPr lang="en-US" smtClean="0"/>
              <a:pPr/>
              <a:t>12</a:t>
            </a:fld>
            <a:endParaRPr lang="en-US"/>
          </a:p>
        </p:txBody>
      </p:sp>
      <p:pic>
        <p:nvPicPr>
          <p:cNvPr id="7170" name="Picture 2" descr="A picture containing text, sign&#10;&#10;Description automatically generated">
            <a:extLst>
              <a:ext uri="{FF2B5EF4-FFF2-40B4-BE49-F238E27FC236}">
                <a16:creationId xmlns:a16="http://schemas.microsoft.com/office/drawing/2014/main" id="{5FDD4C10-DA5E-9E4D-4B9A-82CE239F5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488" y="1628042"/>
            <a:ext cx="6677025"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183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30109F-F9A7-5148-B2D2-FE662C46DE36}"/>
              </a:ext>
            </a:extLst>
          </p:cNvPr>
          <p:cNvSpPr>
            <a:spLocks noGrp="1"/>
          </p:cNvSpPr>
          <p:nvPr>
            <p:ph type="title"/>
          </p:nvPr>
        </p:nvSpPr>
        <p:spPr>
          <a:xfrm>
            <a:off x="392151" y="122663"/>
            <a:ext cx="9164444" cy="992459"/>
          </a:xfrm>
        </p:spPr>
        <p:txBody>
          <a:bodyPr anchor="ctr">
            <a:normAutofit/>
          </a:bodyPr>
          <a:lstStyle/>
          <a:p>
            <a:r>
              <a:rPr lang="en-US"/>
              <a:t>Supported Living Goals </a:t>
            </a:r>
          </a:p>
        </p:txBody>
      </p:sp>
      <p:graphicFrame>
        <p:nvGraphicFramePr>
          <p:cNvPr id="30" name="Content Placeholder 3">
            <a:extLst>
              <a:ext uri="{FF2B5EF4-FFF2-40B4-BE49-F238E27FC236}">
                <a16:creationId xmlns:a16="http://schemas.microsoft.com/office/drawing/2014/main" id="{A5CBEB98-4166-CAB0-8EF8-B8BCA79E074D}"/>
              </a:ext>
            </a:extLst>
          </p:cNvPr>
          <p:cNvGraphicFramePr>
            <a:graphicFrameLocks noGrp="1"/>
          </p:cNvGraphicFramePr>
          <p:nvPr>
            <p:ph idx="1"/>
            <p:extLst>
              <p:ext uri="{D42A27DB-BD31-4B8C-83A1-F6EECF244321}">
                <p14:modId xmlns:p14="http://schemas.microsoft.com/office/powerpoint/2010/main" val="2135638778"/>
              </p:ext>
            </p:extLst>
          </p:nvPr>
        </p:nvGraphicFramePr>
        <p:xfrm>
          <a:off x="1186675" y="1513841"/>
          <a:ext cx="9786126" cy="4874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9">
            <a:extLst>
              <a:ext uri="{FF2B5EF4-FFF2-40B4-BE49-F238E27FC236}">
                <a16:creationId xmlns:a16="http://schemas.microsoft.com/office/drawing/2014/main" id="{C887CDC1-A39A-AF43-9465-80A9CEBA7926}"/>
              </a:ext>
            </a:extLst>
          </p:cNvPr>
          <p:cNvSpPr>
            <a:spLocks noGrp="1"/>
          </p:cNvSpPr>
          <p:nvPr>
            <p:ph type="sldNum" sz="quarter" idx="12"/>
          </p:nvPr>
        </p:nvSpPr>
        <p:spPr>
          <a:xfrm>
            <a:off x="11307336" y="6388797"/>
            <a:ext cx="401443" cy="310376"/>
          </a:xfrm>
        </p:spPr>
        <p:txBody>
          <a:bodyPr anchor="ctr">
            <a:normAutofit/>
          </a:bodyPr>
          <a:lstStyle/>
          <a:p>
            <a:pPr>
              <a:spcAft>
                <a:spcPts val="600"/>
              </a:spcAft>
            </a:pPr>
            <a:fld id="{1237E6E5-CD26-CF43-AA43-C25C508D9B46}" type="slidenum">
              <a:rPr lang="en-US" smtClean="0"/>
              <a:pPr>
                <a:spcAft>
                  <a:spcPts val="600"/>
                </a:spcAft>
              </a:pPr>
              <a:t>2</a:t>
            </a:fld>
            <a:endParaRPr lang="en-US" dirty="0"/>
          </a:p>
        </p:txBody>
      </p:sp>
      <p:sp>
        <p:nvSpPr>
          <p:cNvPr id="2" name="Rectangle 1" descr="Suburban scene">
            <a:extLst>
              <a:ext uri="{FF2B5EF4-FFF2-40B4-BE49-F238E27FC236}">
                <a16:creationId xmlns:a16="http://schemas.microsoft.com/office/drawing/2014/main" id="{F1E54EA2-4549-C038-8D38-2583031639DC}"/>
              </a:ext>
            </a:extLst>
          </p:cNvPr>
          <p:cNvSpPr/>
          <p:nvPr/>
        </p:nvSpPr>
        <p:spPr>
          <a:xfrm>
            <a:off x="5131908" y="1183599"/>
            <a:ext cx="2070697" cy="170308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grpSp>
        <p:nvGrpSpPr>
          <p:cNvPr id="3" name="Group 2">
            <a:extLst>
              <a:ext uri="{FF2B5EF4-FFF2-40B4-BE49-F238E27FC236}">
                <a16:creationId xmlns:a16="http://schemas.microsoft.com/office/drawing/2014/main" id="{A2387DA9-A174-E612-B91C-007FE8F2C191}"/>
              </a:ext>
            </a:extLst>
          </p:cNvPr>
          <p:cNvGrpSpPr/>
          <p:nvPr/>
        </p:nvGrpSpPr>
        <p:grpSpPr>
          <a:xfrm>
            <a:off x="4624912" y="2764105"/>
            <a:ext cx="3013432" cy="2058753"/>
            <a:chOff x="86272" y="1192779"/>
            <a:chExt cx="3013432" cy="2058753"/>
          </a:xfrm>
        </p:grpSpPr>
        <p:sp>
          <p:nvSpPr>
            <p:cNvPr id="4" name="Rectangle 3">
              <a:extLst>
                <a:ext uri="{FF2B5EF4-FFF2-40B4-BE49-F238E27FC236}">
                  <a16:creationId xmlns:a16="http://schemas.microsoft.com/office/drawing/2014/main" id="{6FC72FEA-EB30-FD13-459F-CED316F93C6C}"/>
                </a:ext>
              </a:extLst>
            </p:cNvPr>
            <p:cNvSpPr/>
            <p:nvPr/>
          </p:nvSpPr>
          <p:spPr>
            <a:xfrm>
              <a:off x="86272" y="2304716"/>
              <a:ext cx="2942176" cy="9468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5" name="TextBox 4">
              <a:extLst>
                <a:ext uri="{FF2B5EF4-FFF2-40B4-BE49-F238E27FC236}">
                  <a16:creationId xmlns:a16="http://schemas.microsoft.com/office/drawing/2014/main" id="{B748B348-22BA-3556-F7B7-9789513995E6}"/>
                </a:ext>
              </a:extLst>
            </p:cNvPr>
            <p:cNvSpPr txBox="1"/>
            <p:nvPr/>
          </p:nvSpPr>
          <p:spPr>
            <a:xfrm>
              <a:off x="157528" y="1192779"/>
              <a:ext cx="2942176" cy="9468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CA" sz="1800" kern="1200" dirty="0"/>
                <a:t>EXPAND </a:t>
              </a:r>
            </a:p>
          </p:txBody>
        </p:sp>
      </p:grpSp>
      <p:sp>
        <p:nvSpPr>
          <p:cNvPr id="7" name="Rectangle 6" descr="Excavator">
            <a:extLst>
              <a:ext uri="{FF2B5EF4-FFF2-40B4-BE49-F238E27FC236}">
                <a16:creationId xmlns:a16="http://schemas.microsoft.com/office/drawing/2014/main" id="{3B7C2536-4440-B13E-0B90-1C70F5D8D72B}"/>
              </a:ext>
            </a:extLst>
          </p:cNvPr>
          <p:cNvSpPr/>
          <p:nvPr/>
        </p:nvSpPr>
        <p:spPr>
          <a:xfrm>
            <a:off x="2448561" y="3876042"/>
            <a:ext cx="2070697" cy="182122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grpSp>
        <p:nvGrpSpPr>
          <p:cNvPr id="8" name="Group 7">
            <a:extLst>
              <a:ext uri="{FF2B5EF4-FFF2-40B4-BE49-F238E27FC236}">
                <a16:creationId xmlns:a16="http://schemas.microsoft.com/office/drawing/2014/main" id="{EA7C1329-B7FD-17DD-535F-A5DFAAD40849}"/>
              </a:ext>
            </a:extLst>
          </p:cNvPr>
          <p:cNvGrpSpPr/>
          <p:nvPr/>
        </p:nvGrpSpPr>
        <p:grpSpPr>
          <a:xfrm>
            <a:off x="2079480" y="5840700"/>
            <a:ext cx="2942176" cy="946816"/>
            <a:chOff x="3438237" y="2320746"/>
            <a:chExt cx="2942176" cy="946816"/>
          </a:xfrm>
        </p:grpSpPr>
        <p:sp>
          <p:nvSpPr>
            <p:cNvPr id="9" name="Rectangle 8">
              <a:extLst>
                <a:ext uri="{FF2B5EF4-FFF2-40B4-BE49-F238E27FC236}">
                  <a16:creationId xmlns:a16="http://schemas.microsoft.com/office/drawing/2014/main" id="{82F22FBB-DAFB-0E07-5601-830EDBCFE311}"/>
                </a:ext>
              </a:extLst>
            </p:cNvPr>
            <p:cNvSpPr/>
            <p:nvPr/>
          </p:nvSpPr>
          <p:spPr>
            <a:xfrm>
              <a:off x="3438237" y="2320746"/>
              <a:ext cx="2942176" cy="9468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11" name="TextBox 10">
              <a:extLst>
                <a:ext uri="{FF2B5EF4-FFF2-40B4-BE49-F238E27FC236}">
                  <a16:creationId xmlns:a16="http://schemas.microsoft.com/office/drawing/2014/main" id="{67E9F88C-0093-9E32-0F2C-0040954F30D0}"/>
                </a:ext>
              </a:extLst>
            </p:cNvPr>
            <p:cNvSpPr txBox="1"/>
            <p:nvPr/>
          </p:nvSpPr>
          <p:spPr>
            <a:xfrm>
              <a:off x="3438237" y="2320746"/>
              <a:ext cx="2942176" cy="9468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CA" sz="1800" kern="1200" dirty="0"/>
                <a:t>IMPROVE &amp; OPTIMIZE</a:t>
              </a:r>
            </a:p>
            <a:p>
              <a:pPr marL="0" lvl="0" indent="0" algn="ctr" defTabSz="800100">
                <a:lnSpc>
                  <a:spcPct val="100000"/>
                </a:lnSpc>
                <a:spcBef>
                  <a:spcPct val="0"/>
                </a:spcBef>
                <a:spcAft>
                  <a:spcPct val="35000"/>
                </a:spcAft>
                <a:buNone/>
              </a:pPr>
              <a:br>
                <a:rPr lang="en-CA" sz="1800" kern="1200" dirty="0"/>
              </a:br>
              <a:endParaRPr lang="en-US" sz="1800" kern="1200" dirty="0"/>
            </a:p>
          </p:txBody>
        </p:sp>
      </p:grpSp>
      <p:sp>
        <p:nvSpPr>
          <p:cNvPr id="12" name="Rectangle 11" descr="User Network">
            <a:extLst>
              <a:ext uri="{FF2B5EF4-FFF2-40B4-BE49-F238E27FC236}">
                <a16:creationId xmlns:a16="http://schemas.microsoft.com/office/drawing/2014/main" id="{246DB4A0-1405-BE95-1FB3-57F3E2F6131D}"/>
              </a:ext>
            </a:extLst>
          </p:cNvPr>
          <p:cNvSpPr/>
          <p:nvPr/>
        </p:nvSpPr>
        <p:spPr>
          <a:xfrm>
            <a:off x="7567088" y="3971315"/>
            <a:ext cx="2070697" cy="1703086"/>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grpSp>
        <p:nvGrpSpPr>
          <p:cNvPr id="13" name="Group 12">
            <a:extLst>
              <a:ext uri="{FF2B5EF4-FFF2-40B4-BE49-F238E27FC236}">
                <a16:creationId xmlns:a16="http://schemas.microsoft.com/office/drawing/2014/main" id="{2EDEB589-E1E1-5555-BEA9-88574E9976AC}"/>
              </a:ext>
            </a:extLst>
          </p:cNvPr>
          <p:cNvGrpSpPr/>
          <p:nvPr/>
        </p:nvGrpSpPr>
        <p:grpSpPr>
          <a:xfrm>
            <a:off x="7044588" y="5781392"/>
            <a:ext cx="2942176" cy="946816"/>
            <a:chOff x="6652505" y="2320746"/>
            <a:chExt cx="2942176" cy="946816"/>
          </a:xfrm>
        </p:grpSpPr>
        <p:sp>
          <p:nvSpPr>
            <p:cNvPr id="14" name="Rectangle 13">
              <a:extLst>
                <a:ext uri="{FF2B5EF4-FFF2-40B4-BE49-F238E27FC236}">
                  <a16:creationId xmlns:a16="http://schemas.microsoft.com/office/drawing/2014/main" id="{BA94E7AC-D964-CFBC-E526-37EA78D1AC5E}"/>
                </a:ext>
              </a:extLst>
            </p:cNvPr>
            <p:cNvSpPr/>
            <p:nvPr/>
          </p:nvSpPr>
          <p:spPr>
            <a:xfrm>
              <a:off x="6652505" y="2320746"/>
              <a:ext cx="2942176" cy="94681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15" name="TextBox 14">
              <a:extLst>
                <a:ext uri="{FF2B5EF4-FFF2-40B4-BE49-F238E27FC236}">
                  <a16:creationId xmlns:a16="http://schemas.microsoft.com/office/drawing/2014/main" id="{0F4A191F-8D53-A968-101F-93FAA786E06A}"/>
                </a:ext>
              </a:extLst>
            </p:cNvPr>
            <p:cNvSpPr txBox="1"/>
            <p:nvPr/>
          </p:nvSpPr>
          <p:spPr>
            <a:xfrm>
              <a:off x="6652505" y="2320746"/>
              <a:ext cx="2942176" cy="9468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CA" sz="1800" kern="1200" dirty="0"/>
                <a:t>CONNECT </a:t>
              </a:r>
            </a:p>
          </p:txBody>
        </p:sp>
      </p:grpSp>
    </p:spTree>
    <p:extLst>
      <p:ext uri="{BB962C8B-B14F-4D97-AF65-F5344CB8AC3E}">
        <p14:creationId xmlns:p14="http://schemas.microsoft.com/office/powerpoint/2010/main" val="2185667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low confidence">
            <a:extLst>
              <a:ext uri="{FF2B5EF4-FFF2-40B4-BE49-F238E27FC236}">
                <a16:creationId xmlns:a16="http://schemas.microsoft.com/office/drawing/2014/main" id="{63625062-E859-4ED4-8572-5217343FF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811" y="1447409"/>
            <a:ext cx="10110672" cy="4928955"/>
          </a:xfrm>
          <a:prstGeom prst="rect">
            <a:avLst/>
          </a:prstGeom>
        </p:spPr>
      </p:pic>
      <p:sp>
        <p:nvSpPr>
          <p:cNvPr id="2" name="Title 1">
            <a:extLst>
              <a:ext uri="{FF2B5EF4-FFF2-40B4-BE49-F238E27FC236}">
                <a16:creationId xmlns:a16="http://schemas.microsoft.com/office/drawing/2014/main" id="{B7FB861A-4D60-4CAF-86AB-493F1D2832DA}"/>
              </a:ext>
            </a:extLst>
          </p:cNvPr>
          <p:cNvSpPr>
            <a:spLocks noGrp="1"/>
          </p:cNvSpPr>
          <p:nvPr>
            <p:ph type="title"/>
          </p:nvPr>
        </p:nvSpPr>
        <p:spPr>
          <a:xfrm>
            <a:off x="392151" y="130288"/>
            <a:ext cx="9164444" cy="992459"/>
          </a:xfrm>
        </p:spPr>
        <p:txBody>
          <a:bodyPr/>
          <a:lstStyle/>
          <a:p>
            <a:r>
              <a:rPr lang="en-CA"/>
              <a:t>Real Estate and Program Development</a:t>
            </a:r>
          </a:p>
        </p:txBody>
      </p:sp>
      <p:sp>
        <p:nvSpPr>
          <p:cNvPr id="5" name="Content Placeholder 4">
            <a:extLst>
              <a:ext uri="{FF2B5EF4-FFF2-40B4-BE49-F238E27FC236}">
                <a16:creationId xmlns:a16="http://schemas.microsoft.com/office/drawing/2014/main" id="{87467FE8-F5F8-43DB-AAA1-232A886A0D6C}"/>
              </a:ext>
            </a:extLst>
          </p:cNvPr>
          <p:cNvSpPr>
            <a:spLocks noGrp="1"/>
          </p:cNvSpPr>
          <p:nvPr>
            <p:ph idx="13"/>
          </p:nvPr>
        </p:nvSpPr>
        <p:spPr>
          <a:xfrm>
            <a:off x="703435" y="1369585"/>
            <a:ext cx="10950301" cy="992459"/>
          </a:xfrm>
        </p:spPr>
        <p:txBody>
          <a:bodyPr vert="horz" lIns="91440" tIns="45720" rIns="91440" bIns="45720" rtlCol="0" anchor="t">
            <a:noAutofit/>
          </a:bodyPr>
          <a:lstStyle/>
          <a:p>
            <a:r>
              <a:rPr lang="en-CA" sz="2000">
                <a:latin typeface="Arial"/>
                <a:cs typeface="Arial"/>
              </a:rPr>
              <a:t>Opportunities through partnerships with developers lead to new housing options, creating vacancies in existing homes, which provides us with circumstances for renewal, allowing the creation of new programs to increase capacity. </a:t>
            </a:r>
          </a:p>
        </p:txBody>
      </p:sp>
      <p:graphicFrame>
        <p:nvGraphicFramePr>
          <p:cNvPr id="4" name="Diagram 3">
            <a:extLst>
              <a:ext uri="{FF2B5EF4-FFF2-40B4-BE49-F238E27FC236}">
                <a16:creationId xmlns:a16="http://schemas.microsoft.com/office/drawing/2014/main" id="{9FBF87BD-C3CA-4EA3-918E-D6E5D772C0F7}"/>
              </a:ext>
            </a:extLst>
          </p:cNvPr>
          <p:cNvGraphicFramePr/>
          <p:nvPr/>
        </p:nvGraphicFramePr>
        <p:xfrm>
          <a:off x="2838955" y="2042141"/>
          <a:ext cx="8498234" cy="3162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9">
            <a:extLst>
              <a:ext uri="{FF2B5EF4-FFF2-40B4-BE49-F238E27FC236}">
                <a16:creationId xmlns:a16="http://schemas.microsoft.com/office/drawing/2014/main" id="{4F8D5377-1511-F5C8-21E4-0B47D31C098D}"/>
              </a:ext>
            </a:extLst>
          </p:cNvPr>
          <p:cNvSpPr>
            <a:spLocks noGrp="1"/>
          </p:cNvSpPr>
          <p:nvPr>
            <p:ph type="sldNum" sz="quarter" idx="12"/>
          </p:nvPr>
        </p:nvSpPr>
        <p:spPr>
          <a:xfrm>
            <a:off x="11307336" y="6388797"/>
            <a:ext cx="401443" cy="310376"/>
          </a:xfrm>
        </p:spPr>
        <p:txBody>
          <a:bodyPr anchor="ctr">
            <a:normAutofit/>
          </a:bodyPr>
          <a:lstStyle/>
          <a:p>
            <a:pPr>
              <a:spcAft>
                <a:spcPts val="600"/>
              </a:spcAft>
            </a:pPr>
            <a:fld id="{1237E6E5-CD26-CF43-AA43-C25C508D9B46}" type="slidenum">
              <a:rPr lang="en-US" smtClean="0"/>
              <a:pPr>
                <a:spcAft>
                  <a:spcPts val="600"/>
                </a:spcAft>
              </a:pPr>
              <a:t>3</a:t>
            </a:fld>
            <a:endParaRPr lang="en-US" dirty="0"/>
          </a:p>
        </p:txBody>
      </p:sp>
    </p:spTree>
    <p:extLst>
      <p:ext uri="{BB962C8B-B14F-4D97-AF65-F5344CB8AC3E}">
        <p14:creationId xmlns:p14="http://schemas.microsoft.com/office/powerpoint/2010/main" val="1671509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658ECEA-40CE-5145-A454-3A840EAE8222}"/>
              </a:ext>
            </a:extLst>
          </p:cNvPr>
          <p:cNvSpPr>
            <a:spLocks noGrp="1"/>
          </p:cNvSpPr>
          <p:nvPr>
            <p:ph type="sldNum" sz="quarter" idx="12"/>
          </p:nvPr>
        </p:nvSpPr>
        <p:spPr/>
        <p:txBody>
          <a:bodyPr/>
          <a:lstStyle/>
          <a:p>
            <a:fld id="{1237E6E5-CD26-CF43-AA43-C25C508D9B46}" type="slidenum">
              <a:rPr lang="en-US" smtClean="0"/>
              <a:pPr/>
              <a:t>4</a:t>
            </a:fld>
            <a:endParaRPr lang="en-US"/>
          </a:p>
        </p:txBody>
      </p:sp>
      <p:sp>
        <p:nvSpPr>
          <p:cNvPr id="2" name="Title 2">
            <a:extLst>
              <a:ext uri="{FF2B5EF4-FFF2-40B4-BE49-F238E27FC236}">
                <a16:creationId xmlns:a16="http://schemas.microsoft.com/office/drawing/2014/main" id="{632D5D20-BA21-081D-262F-397D8A17A8C6}"/>
              </a:ext>
            </a:extLst>
          </p:cNvPr>
          <p:cNvSpPr>
            <a:spLocks noGrp="1"/>
          </p:cNvSpPr>
          <p:nvPr>
            <p:ph type="title"/>
          </p:nvPr>
        </p:nvSpPr>
        <p:spPr>
          <a:xfrm>
            <a:off x="0" y="129954"/>
            <a:ext cx="9164444" cy="99245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Arial"/>
              <a:buNone/>
              <a:defRPr sz="3600" b="1" i="0" u="none" strike="noStrike" cap="none" baseline="0">
                <a:solidFill>
                  <a:srgbClr val="25408E"/>
                </a:solidFill>
                <a:latin typeface="Arial" panose="020B0604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CA" dirty="0">
                <a:solidFill>
                  <a:schemeClr val="bg1"/>
                </a:solidFill>
                <a:latin typeface="Abadi"/>
              </a:rPr>
              <a:t> Inclusive Vertical Communities Overview</a:t>
            </a:r>
            <a:endParaRPr lang="en-US" dirty="0">
              <a:solidFill>
                <a:schemeClr val="bg1"/>
              </a:solidFill>
              <a:latin typeface="Abadi"/>
            </a:endParaRPr>
          </a:p>
        </p:txBody>
      </p:sp>
      <p:sp>
        <p:nvSpPr>
          <p:cNvPr id="3" name="Text Placeholder 3">
            <a:extLst>
              <a:ext uri="{FF2B5EF4-FFF2-40B4-BE49-F238E27FC236}">
                <a16:creationId xmlns:a16="http://schemas.microsoft.com/office/drawing/2014/main" id="{D7FB1F2A-D9EC-E3B2-1950-36A6D06D8C0D}"/>
              </a:ext>
            </a:extLst>
          </p:cNvPr>
          <p:cNvSpPr>
            <a:spLocks noGrp="1"/>
          </p:cNvSpPr>
          <p:nvPr/>
        </p:nvSpPr>
        <p:spPr>
          <a:xfrm>
            <a:off x="392151" y="1365778"/>
            <a:ext cx="6632292" cy="478554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0"/>
              </a:spcBef>
              <a:spcAft>
                <a:spcPts val="0"/>
              </a:spcAft>
              <a:buClr>
                <a:srgbClr val="595959"/>
              </a:buClr>
              <a:buSzPts val="2800"/>
              <a:buFont typeface="Arial"/>
              <a:buChar char="•"/>
              <a:defRPr sz="2400" b="0" i="0" u="none" strike="noStrike" cap="none" baseline="0">
                <a:solidFill>
                  <a:srgbClr val="58595B"/>
                </a:solidFill>
                <a:latin typeface="Arial" panose="020B0604020202020204" pitchFamily="34" charset="0"/>
                <a:ea typeface="Arial"/>
                <a:cs typeface="Arial"/>
                <a:sym typeface="Arial"/>
              </a:defRPr>
            </a:lvl1pPr>
            <a:lvl2pPr marL="914400" marR="0" lvl="1" indent="-406400" algn="l" rtl="0">
              <a:lnSpc>
                <a:spcPct val="90000"/>
              </a:lnSpc>
              <a:spcBef>
                <a:spcPts val="1200"/>
              </a:spcBef>
              <a:spcAft>
                <a:spcPts val="0"/>
              </a:spcAft>
              <a:buClr>
                <a:srgbClr val="595959"/>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68300" algn="l" rtl="0">
              <a:lnSpc>
                <a:spcPct val="90000"/>
              </a:lnSpc>
              <a:spcBef>
                <a:spcPts val="1200"/>
              </a:spcBef>
              <a:spcAft>
                <a:spcPts val="0"/>
              </a:spcAft>
              <a:buClr>
                <a:srgbClr val="595959"/>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600"/>
              </a:spcBef>
              <a:spcAft>
                <a:spcPts val="0"/>
              </a:spcAft>
              <a:buClr>
                <a:srgbClr val="595959"/>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600"/>
              </a:spcBef>
              <a:spcAft>
                <a:spcPts val="0"/>
              </a:spcAft>
              <a:buClr>
                <a:srgbClr val="595959"/>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93700" indent="-342900">
              <a:lnSpc>
                <a:spcPct val="100000"/>
              </a:lnSpc>
              <a:buFont typeface="Arial" panose="020B0604020202020204" pitchFamily="34" charset="0"/>
              <a:buChar char="•"/>
            </a:pPr>
            <a:endParaRPr lang="en-CA" dirty="0">
              <a:solidFill>
                <a:schemeClr val="tx1"/>
              </a:solidFill>
              <a:latin typeface="Abadi" panose="020B0604020104020204" pitchFamily="34" charset="0"/>
            </a:endParaRPr>
          </a:p>
          <a:p>
            <a:pPr marL="508000" indent="-228600">
              <a:spcAft>
                <a:spcPts val="1200"/>
              </a:spcAft>
              <a:buFont typeface="Arial" panose="020B0604020202020204" pitchFamily="34" charset="0"/>
              <a:buChar char="•"/>
            </a:pPr>
            <a:r>
              <a:rPr lang="en-CA" sz="2000" dirty="0">
                <a:solidFill>
                  <a:schemeClr val="tx1"/>
                </a:solidFill>
                <a:ea typeface="+mn-ea"/>
                <a:cs typeface="Arial" panose="020B0604020202020204" pitchFamily="34" charset="0"/>
              </a:rPr>
              <a:t>Shift from traditional group homes to inclusive vertical communities</a:t>
            </a:r>
          </a:p>
          <a:p>
            <a:pPr marL="965200" lvl="1" indent="-228600">
              <a:lnSpc>
                <a:spcPct val="100000"/>
              </a:lnSpc>
              <a:spcAft>
                <a:spcPts val="1200"/>
              </a:spcAft>
              <a:buFont typeface="Arial" panose="020B0604020202020204" pitchFamily="34" charset="0"/>
              <a:buChar char="•"/>
            </a:pPr>
            <a:r>
              <a:rPr lang="en-CA" sz="2000" dirty="0">
                <a:solidFill>
                  <a:schemeClr val="tx1"/>
                </a:solidFill>
                <a:ea typeface="+mn-ea"/>
                <a:cs typeface="Arial" panose="020B0604020202020204" pitchFamily="34" charset="0"/>
              </a:rPr>
              <a:t>Community Inclusion</a:t>
            </a:r>
          </a:p>
          <a:p>
            <a:pPr marL="965200" lvl="1" indent="-228600">
              <a:lnSpc>
                <a:spcPct val="100000"/>
              </a:lnSpc>
              <a:spcAft>
                <a:spcPts val="1200"/>
              </a:spcAft>
              <a:buFont typeface="Arial" panose="020B0604020202020204" pitchFamily="34" charset="0"/>
              <a:buChar char="•"/>
            </a:pPr>
            <a:r>
              <a:rPr lang="en-CA" sz="2000" dirty="0">
                <a:solidFill>
                  <a:schemeClr val="tx1"/>
                </a:solidFill>
                <a:ea typeface="+mn-ea"/>
                <a:cs typeface="Arial" panose="020B0604020202020204" pitchFamily="34" charset="0"/>
              </a:rPr>
              <a:t>Access to Amenities and Services</a:t>
            </a:r>
          </a:p>
          <a:p>
            <a:pPr marL="965200" lvl="1" indent="-228600">
              <a:lnSpc>
                <a:spcPct val="100000"/>
              </a:lnSpc>
              <a:spcAft>
                <a:spcPts val="1200"/>
              </a:spcAft>
              <a:buFont typeface="Arial" panose="020B0604020202020204" pitchFamily="34" charset="0"/>
              <a:buChar char="•"/>
            </a:pPr>
            <a:r>
              <a:rPr lang="en-CA" sz="2000" dirty="0">
                <a:solidFill>
                  <a:schemeClr val="tx1"/>
                </a:solidFill>
                <a:ea typeface="+mn-ea"/>
                <a:cs typeface="Arial" panose="020B0604020202020204" pitchFamily="34" charset="0"/>
              </a:rPr>
              <a:t>Flexibility and Choice</a:t>
            </a:r>
          </a:p>
          <a:p>
            <a:pPr marL="965200" lvl="1" indent="-228600">
              <a:lnSpc>
                <a:spcPct val="100000"/>
              </a:lnSpc>
              <a:spcAft>
                <a:spcPts val="1200"/>
              </a:spcAft>
              <a:buFont typeface="Arial" panose="020B0604020202020204" pitchFamily="34" charset="0"/>
              <a:buChar char="•"/>
            </a:pPr>
            <a:r>
              <a:rPr lang="en-CA" sz="2000" dirty="0">
                <a:solidFill>
                  <a:schemeClr val="tx1"/>
                </a:solidFill>
                <a:ea typeface="+mn-ea"/>
                <a:cs typeface="Arial" panose="020B0604020202020204" pitchFamily="34" charset="0"/>
              </a:rPr>
              <a:t>Increase in Independence</a:t>
            </a:r>
          </a:p>
          <a:p>
            <a:pPr marL="965200" lvl="1" indent="-228600">
              <a:lnSpc>
                <a:spcPct val="100000"/>
              </a:lnSpc>
              <a:spcAft>
                <a:spcPts val="1200"/>
              </a:spcAft>
              <a:buFont typeface="Arial" panose="020B0604020202020204" pitchFamily="34" charset="0"/>
              <a:buChar char="•"/>
            </a:pPr>
            <a:r>
              <a:rPr lang="en-CA" sz="2000" dirty="0">
                <a:solidFill>
                  <a:schemeClr val="tx1"/>
                </a:solidFill>
                <a:ea typeface="+mn-ea"/>
                <a:cs typeface="Arial" panose="020B0604020202020204" pitchFamily="34" charset="0"/>
              </a:rPr>
              <a:t>Cost Effectiveness</a:t>
            </a:r>
          </a:p>
          <a:p>
            <a:pPr marL="965200" lvl="1" indent="-228600">
              <a:lnSpc>
                <a:spcPct val="100000"/>
              </a:lnSpc>
              <a:spcAft>
                <a:spcPts val="1200"/>
              </a:spcAft>
              <a:buFont typeface="Arial" panose="020B0604020202020204" pitchFamily="34" charset="0"/>
              <a:buChar char="•"/>
            </a:pPr>
            <a:r>
              <a:rPr lang="en-CA" sz="2000" dirty="0">
                <a:solidFill>
                  <a:schemeClr val="tx1"/>
                </a:solidFill>
                <a:ea typeface="+mn-ea"/>
                <a:cs typeface="Arial" panose="020B0604020202020204" pitchFamily="34" charset="0"/>
              </a:rPr>
              <a:t>Reducing shared bedrooms</a:t>
            </a:r>
          </a:p>
          <a:p>
            <a:pPr marL="393700" indent="-342900">
              <a:lnSpc>
                <a:spcPct val="100000"/>
              </a:lnSpc>
              <a:buFont typeface="Arial" panose="020B0604020202020204" pitchFamily="34" charset="0"/>
              <a:buChar char="•"/>
            </a:pPr>
            <a:endParaRPr lang="en-CA" dirty="0">
              <a:solidFill>
                <a:schemeClr val="tx1"/>
              </a:solidFill>
              <a:latin typeface="Abadi" panose="020B0604020104020204" pitchFamily="34" charset="0"/>
            </a:endParaRPr>
          </a:p>
          <a:p>
            <a:pPr marL="393700" indent="-342900">
              <a:lnSpc>
                <a:spcPct val="100000"/>
              </a:lnSpc>
              <a:buFont typeface="Arial" panose="020B0604020202020204" pitchFamily="34" charset="0"/>
              <a:buChar char="•"/>
            </a:pPr>
            <a:endParaRPr lang="en-CA" dirty="0">
              <a:solidFill>
                <a:schemeClr val="tx1"/>
              </a:solidFill>
              <a:latin typeface="Abadi" panose="020B0604020104020204" pitchFamily="34" charset="0"/>
            </a:endParaRPr>
          </a:p>
          <a:p>
            <a:pPr marL="393700" indent="-342900">
              <a:lnSpc>
                <a:spcPct val="100000"/>
              </a:lnSpc>
              <a:buFont typeface="Arial" panose="020B0604020202020204" pitchFamily="34" charset="0"/>
              <a:buChar char="•"/>
            </a:pPr>
            <a:endParaRPr lang="en-CA" dirty="0">
              <a:solidFill>
                <a:schemeClr val="tx1"/>
              </a:solidFill>
              <a:latin typeface="Abadi" panose="020B0604020104020204" pitchFamily="34" charset="0"/>
            </a:endParaRPr>
          </a:p>
          <a:p>
            <a:pPr marL="393700" indent="-342900">
              <a:lnSpc>
                <a:spcPct val="100000"/>
              </a:lnSpc>
              <a:buFont typeface="Arial" panose="020B0604020202020204" pitchFamily="34" charset="0"/>
              <a:buChar char="•"/>
            </a:pPr>
            <a:endParaRPr lang="en-CA" dirty="0">
              <a:solidFill>
                <a:srgbClr val="000000"/>
              </a:solidFill>
              <a:latin typeface="Abadi" panose="020B0604020104020204" pitchFamily="34" charset="0"/>
            </a:endParaRPr>
          </a:p>
          <a:p>
            <a:pPr marL="393700" indent="-342900">
              <a:lnSpc>
                <a:spcPct val="100000"/>
              </a:lnSpc>
              <a:buFont typeface="Arial" panose="020B0604020202020204" pitchFamily="34" charset="0"/>
              <a:buChar char="•"/>
            </a:pPr>
            <a:endParaRPr lang="en-CA" dirty="0">
              <a:solidFill>
                <a:srgbClr val="000000"/>
              </a:solidFill>
              <a:latin typeface="Abadi" panose="020B0604020104020204" pitchFamily="34" charset="0"/>
            </a:endParaRPr>
          </a:p>
          <a:p>
            <a:pPr marL="393700" indent="-342900">
              <a:lnSpc>
                <a:spcPct val="100000"/>
              </a:lnSpc>
              <a:buFont typeface="Arial" panose="020B0604020202020204" pitchFamily="34" charset="0"/>
              <a:buChar char="•"/>
            </a:pPr>
            <a:endParaRPr lang="en-CA" sz="2800" dirty="0">
              <a:solidFill>
                <a:srgbClr val="000000"/>
              </a:solidFill>
              <a:latin typeface="Abadi" panose="020B0604020104020204" pitchFamily="34" charset="0"/>
            </a:endParaRPr>
          </a:p>
          <a:p>
            <a:pPr marL="50800" indent="0">
              <a:lnSpc>
                <a:spcPct val="100000"/>
              </a:lnSpc>
              <a:buNone/>
            </a:pPr>
            <a:endParaRPr lang="en-CA" sz="3200" dirty="0">
              <a:solidFill>
                <a:srgbClr val="000000"/>
              </a:solidFill>
              <a:latin typeface="Abadi" panose="020B0604020104020204" pitchFamily="34" charset="0"/>
            </a:endParaRPr>
          </a:p>
          <a:p>
            <a:pPr marL="393700" indent="-342900">
              <a:lnSpc>
                <a:spcPct val="100000"/>
              </a:lnSpc>
              <a:buFont typeface="Arial" panose="020B0604020202020204" pitchFamily="34" charset="0"/>
              <a:buChar char="•"/>
            </a:pPr>
            <a:endParaRPr lang="en-CA" sz="2200" dirty="0">
              <a:solidFill>
                <a:srgbClr val="000000"/>
              </a:solidFill>
              <a:latin typeface="Abadi" panose="020B0604020104020204" pitchFamily="34" charset="0"/>
            </a:endParaRPr>
          </a:p>
          <a:p>
            <a:pPr marL="393700" indent="-342900">
              <a:lnSpc>
                <a:spcPct val="100000"/>
              </a:lnSpc>
              <a:buFont typeface="Arial" panose="020B0604020202020204" pitchFamily="34" charset="0"/>
              <a:buChar char="•"/>
            </a:pPr>
            <a:endParaRPr lang="en-CA" sz="2200" dirty="0">
              <a:solidFill>
                <a:srgbClr val="000000"/>
              </a:solidFill>
              <a:latin typeface="Abadi" panose="020B0604020104020204" pitchFamily="34" charset="0"/>
            </a:endParaRPr>
          </a:p>
          <a:p>
            <a:pPr marL="800100" lvl="1" indent="-342900">
              <a:buFont typeface="Wingdings" panose="05000000000000000000" pitchFamily="2" charset="2"/>
              <a:buChar char="§"/>
            </a:pPr>
            <a:endParaRPr lang="en-CA" sz="2000" dirty="0">
              <a:solidFill>
                <a:srgbClr val="000000"/>
              </a:solidFill>
              <a:latin typeface="Abadi" panose="020B0604020104020204" pitchFamily="34" charset="0"/>
            </a:endParaRPr>
          </a:p>
          <a:p>
            <a:pPr marL="393700" indent="-342900">
              <a:lnSpc>
                <a:spcPct val="100000"/>
              </a:lnSpc>
              <a:buFont typeface="Arial" panose="020B0604020202020204" pitchFamily="34" charset="0"/>
            </a:pPr>
            <a:endParaRPr lang="en-CA" sz="2200" dirty="0">
              <a:latin typeface="Abadi" panose="020B0604020104020204" pitchFamily="34" charset="0"/>
            </a:endParaRPr>
          </a:p>
          <a:p>
            <a:pPr marL="393700" indent="-342900">
              <a:lnSpc>
                <a:spcPct val="100000"/>
              </a:lnSpc>
              <a:buFont typeface="Arial" panose="020B0604020202020204" pitchFamily="34" charset="0"/>
            </a:pPr>
            <a:endParaRPr lang="en-CA" dirty="0">
              <a:solidFill>
                <a:srgbClr val="000000"/>
              </a:solidFill>
              <a:latin typeface="Abadi" panose="020B0604020104020204" pitchFamily="34" charset="0"/>
            </a:endParaRPr>
          </a:p>
          <a:p>
            <a:pPr marL="393700" indent="-342900">
              <a:lnSpc>
                <a:spcPct val="100000"/>
              </a:lnSpc>
              <a:buFont typeface="Arial" panose="020B0604020202020204" pitchFamily="34" charset="0"/>
            </a:pPr>
            <a:endParaRPr lang="en-CA" dirty="0">
              <a:solidFill>
                <a:srgbClr val="000000"/>
              </a:solidFill>
              <a:latin typeface="Abadi" panose="020B0604020104020204" pitchFamily="34" charset="0"/>
            </a:endParaRPr>
          </a:p>
          <a:p>
            <a:pPr>
              <a:lnSpc>
                <a:spcPct val="100000"/>
              </a:lnSpc>
            </a:pPr>
            <a:endParaRPr lang="en-CA" dirty="0">
              <a:latin typeface="Abadi" panose="020B0604020104020204" pitchFamily="34" charset="0"/>
            </a:endParaRPr>
          </a:p>
        </p:txBody>
      </p:sp>
      <p:pic>
        <p:nvPicPr>
          <p:cNvPr id="1026" name="Picture 2" descr="A person holding a key&#10;&#10;Description automatically generated">
            <a:extLst>
              <a:ext uri="{FF2B5EF4-FFF2-40B4-BE49-F238E27FC236}">
                <a16:creationId xmlns:a16="http://schemas.microsoft.com/office/drawing/2014/main" id="{8D482556-C7E7-DE3A-DDD8-4ED8C4515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2857" y="1550744"/>
            <a:ext cx="350520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55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7D77884-372D-5074-1BF1-4BA325B885FA}"/>
              </a:ext>
            </a:extLst>
          </p:cNvPr>
          <p:cNvSpPr>
            <a:spLocks noGrp="1"/>
          </p:cNvSpPr>
          <p:nvPr/>
        </p:nvSpPr>
        <p:spPr>
          <a:xfrm>
            <a:off x="0" y="147110"/>
            <a:ext cx="9164444" cy="9367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Arial"/>
              <a:buNone/>
              <a:defRPr sz="3600" b="1" i="0" u="none" strike="noStrike" cap="none" baseline="0">
                <a:solidFill>
                  <a:srgbClr val="25408E"/>
                </a:solidFill>
                <a:latin typeface="Arial" panose="020B0604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CA" dirty="0">
                <a:solidFill>
                  <a:schemeClr val="bg1"/>
                </a:solidFill>
                <a:latin typeface="Abadi" panose="020B0604020104020204" pitchFamily="34" charset="0"/>
                <a:cs typeface="Calibri" panose="020F0502020204030204" pitchFamily="34" charset="0"/>
              </a:rPr>
              <a:t> Inclusive Vertical Communities Summary</a:t>
            </a:r>
          </a:p>
        </p:txBody>
      </p:sp>
      <p:pic>
        <p:nvPicPr>
          <p:cNvPr id="2055" name="Picture 7" descr="A building with a blue sky&#10;&#10;Description automatically generated">
            <a:extLst>
              <a:ext uri="{FF2B5EF4-FFF2-40B4-BE49-F238E27FC236}">
                <a16:creationId xmlns:a16="http://schemas.microsoft.com/office/drawing/2014/main" id="{2B730584-D43E-D205-6399-5402F4BCC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476" y="1292471"/>
            <a:ext cx="3814395" cy="5013204"/>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8287003-DF46-2501-E85F-D0AE9F349BE0}"/>
              </a:ext>
            </a:extLst>
          </p:cNvPr>
          <p:cNvSpPr>
            <a:spLocks noGrp="1"/>
          </p:cNvSpPr>
          <p:nvPr>
            <p:ph type="sldNum" sz="quarter" idx="12"/>
          </p:nvPr>
        </p:nvSpPr>
        <p:spPr>
          <a:xfrm>
            <a:off x="11307336" y="6388797"/>
            <a:ext cx="401443" cy="310376"/>
          </a:xfrm>
        </p:spPr>
        <p:txBody>
          <a:bodyPr/>
          <a:lstStyle/>
          <a:p>
            <a:fld id="{1237E6E5-CD26-CF43-AA43-C25C508D9B46}" type="slidenum">
              <a:rPr lang="en-US" smtClean="0"/>
              <a:pPr/>
              <a:t>5</a:t>
            </a:fld>
            <a:endParaRPr lang="en-US"/>
          </a:p>
        </p:txBody>
      </p:sp>
      <p:pic>
        <p:nvPicPr>
          <p:cNvPr id="6" name="Picture 5">
            <a:extLst>
              <a:ext uri="{FF2B5EF4-FFF2-40B4-BE49-F238E27FC236}">
                <a16:creationId xmlns:a16="http://schemas.microsoft.com/office/drawing/2014/main" id="{1655D1A3-91D0-98EB-8086-03B8B144AC9D}"/>
              </a:ext>
            </a:extLst>
          </p:cNvPr>
          <p:cNvPicPr>
            <a:picLocks noChangeAspect="1"/>
          </p:cNvPicPr>
          <p:nvPr/>
        </p:nvPicPr>
        <p:blipFill>
          <a:blip r:embed="rId4"/>
          <a:stretch>
            <a:fillRect/>
          </a:stretch>
        </p:blipFill>
        <p:spPr>
          <a:xfrm>
            <a:off x="693129" y="1925051"/>
            <a:ext cx="6532775" cy="3007897"/>
          </a:xfrm>
          <a:prstGeom prst="rect">
            <a:avLst/>
          </a:prstGeom>
        </p:spPr>
      </p:pic>
    </p:spTree>
    <p:extLst>
      <p:ext uri="{BB962C8B-B14F-4D97-AF65-F5344CB8AC3E}">
        <p14:creationId xmlns:p14="http://schemas.microsoft.com/office/powerpoint/2010/main" val="140463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7D77884-372D-5074-1BF1-4BA325B885FA}"/>
              </a:ext>
            </a:extLst>
          </p:cNvPr>
          <p:cNvSpPr>
            <a:spLocks noGrp="1"/>
          </p:cNvSpPr>
          <p:nvPr/>
        </p:nvSpPr>
        <p:spPr>
          <a:xfrm>
            <a:off x="0" y="147110"/>
            <a:ext cx="9164444" cy="9367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Arial"/>
              <a:buNone/>
              <a:defRPr sz="3600" b="1" i="0" u="none" strike="noStrike" cap="none" baseline="0">
                <a:solidFill>
                  <a:srgbClr val="25408E"/>
                </a:solidFill>
                <a:latin typeface="Arial" panose="020B0604020202020204" pitchFamily="34" charset="0"/>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CA" dirty="0">
                <a:solidFill>
                  <a:schemeClr val="bg1"/>
                </a:solidFill>
                <a:latin typeface="Abadi" panose="020B0604020104020204" pitchFamily="34" charset="0"/>
                <a:cs typeface="Calibri" panose="020F0502020204030204" pitchFamily="34" charset="0"/>
              </a:rPr>
              <a:t> Partnership</a:t>
            </a:r>
          </a:p>
        </p:txBody>
      </p:sp>
      <p:sp>
        <p:nvSpPr>
          <p:cNvPr id="12" name="Slide Number Placeholder 3">
            <a:extLst>
              <a:ext uri="{FF2B5EF4-FFF2-40B4-BE49-F238E27FC236}">
                <a16:creationId xmlns:a16="http://schemas.microsoft.com/office/drawing/2014/main" id="{98287003-DF46-2501-E85F-D0AE9F349BE0}"/>
              </a:ext>
            </a:extLst>
          </p:cNvPr>
          <p:cNvSpPr>
            <a:spLocks noGrp="1"/>
          </p:cNvSpPr>
          <p:nvPr>
            <p:ph type="sldNum" sz="quarter" idx="12"/>
          </p:nvPr>
        </p:nvSpPr>
        <p:spPr>
          <a:xfrm>
            <a:off x="11307336" y="6388797"/>
            <a:ext cx="401443" cy="310376"/>
          </a:xfrm>
        </p:spPr>
        <p:txBody>
          <a:bodyPr/>
          <a:lstStyle/>
          <a:p>
            <a:fld id="{1237E6E5-CD26-CF43-AA43-C25C508D9B46}" type="slidenum">
              <a:rPr lang="en-US" smtClean="0"/>
              <a:pPr/>
              <a:t>6</a:t>
            </a:fld>
            <a:endParaRPr lang="en-US"/>
          </a:p>
        </p:txBody>
      </p:sp>
      <p:pic>
        <p:nvPicPr>
          <p:cNvPr id="2" name="Picture 1">
            <a:extLst>
              <a:ext uri="{FF2B5EF4-FFF2-40B4-BE49-F238E27FC236}">
                <a16:creationId xmlns:a16="http://schemas.microsoft.com/office/drawing/2014/main" id="{60C3D6D3-4DD9-91F1-4C30-16BE02CC1B16}"/>
              </a:ext>
            </a:extLst>
          </p:cNvPr>
          <p:cNvPicPr>
            <a:picLocks noChangeAspect="1"/>
          </p:cNvPicPr>
          <p:nvPr/>
        </p:nvPicPr>
        <p:blipFill>
          <a:blip r:embed="rId3"/>
          <a:stretch>
            <a:fillRect/>
          </a:stretch>
        </p:blipFill>
        <p:spPr>
          <a:xfrm>
            <a:off x="976607" y="1779250"/>
            <a:ext cx="1864876" cy="1674989"/>
          </a:xfrm>
          <a:prstGeom prst="rect">
            <a:avLst/>
          </a:prstGeom>
        </p:spPr>
      </p:pic>
      <p:sp>
        <p:nvSpPr>
          <p:cNvPr id="3" name="TextBox 2">
            <a:extLst>
              <a:ext uri="{FF2B5EF4-FFF2-40B4-BE49-F238E27FC236}">
                <a16:creationId xmlns:a16="http://schemas.microsoft.com/office/drawing/2014/main" id="{5EEFC123-F8FB-6ADE-CC70-34E30E50F77E}"/>
              </a:ext>
            </a:extLst>
          </p:cNvPr>
          <p:cNvSpPr txBox="1"/>
          <p:nvPr/>
        </p:nvSpPr>
        <p:spPr>
          <a:xfrm>
            <a:off x="619689" y="3454239"/>
            <a:ext cx="3035046" cy="307777"/>
          </a:xfrm>
          <a:prstGeom prst="rect">
            <a:avLst/>
          </a:prstGeom>
          <a:noFill/>
        </p:spPr>
        <p:txBody>
          <a:bodyPr wrap="square" rtlCol="0">
            <a:spAutoFit/>
          </a:bodyPr>
          <a:lstStyle/>
          <a:p>
            <a:r>
              <a:rPr lang="en-CA" sz="1400" i="1" dirty="0">
                <a:latin typeface="Calibri" panose="020F0502020204030204" pitchFamily="34" charset="0"/>
                <a:cs typeface="Calibri" panose="020F0502020204030204" pitchFamily="34" charset="0"/>
              </a:rPr>
              <a:t>Everything we do is built to enrich lives</a:t>
            </a:r>
          </a:p>
        </p:txBody>
      </p:sp>
      <p:pic>
        <p:nvPicPr>
          <p:cNvPr id="7" name="Picture 6">
            <a:extLst>
              <a:ext uri="{FF2B5EF4-FFF2-40B4-BE49-F238E27FC236}">
                <a16:creationId xmlns:a16="http://schemas.microsoft.com/office/drawing/2014/main" id="{EC260B5A-63AB-1700-8653-69C25DF5AD08}"/>
              </a:ext>
            </a:extLst>
          </p:cNvPr>
          <p:cNvPicPr>
            <a:picLocks noChangeAspect="1"/>
          </p:cNvPicPr>
          <p:nvPr/>
        </p:nvPicPr>
        <p:blipFill>
          <a:blip r:embed="rId4"/>
          <a:stretch>
            <a:fillRect/>
          </a:stretch>
        </p:blipFill>
        <p:spPr>
          <a:xfrm>
            <a:off x="7002045" y="1779250"/>
            <a:ext cx="4506012" cy="672186"/>
          </a:xfrm>
          <a:prstGeom prst="rect">
            <a:avLst/>
          </a:prstGeom>
        </p:spPr>
      </p:pic>
      <p:pic>
        <p:nvPicPr>
          <p:cNvPr id="9" name="Picture 8">
            <a:extLst>
              <a:ext uri="{FF2B5EF4-FFF2-40B4-BE49-F238E27FC236}">
                <a16:creationId xmlns:a16="http://schemas.microsoft.com/office/drawing/2014/main" id="{F1604F1E-830A-BA38-0342-116C943FB283}"/>
              </a:ext>
            </a:extLst>
          </p:cNvPr>
          <p:cNvPicPr>
            <a:picLocks noChangeAspect="1"/>
          </p:cNvPicPr>
          <p:nvPr/>
        </p:nvPicPr>
        <p:blipFill>
          <a:blip r:embed="rId5"/>
          <a:stretch>
            <a:fillRect/>
          </a:stretch>
        </p:blipFill>
        <p:spPr>
          <a:xfrm>
            <a:off x="4068569" y="3014421"/>
            <a:ext cx="5095875" cy="1066800"/>
          </a:xfrm>
          <a:prstGeom prst="rect">
            <a:avLst/>
          </a:prstGeom>
        </p:spPr>
      </p:pic>
      <p:pic>
        <p:nvPicPr>
          <p:cNvPr id="14" name="Picture 13">
            <a:extLst>
              <a:ext uri="{FF2B5EF4-FFF2-40B4-BE49-F238E27FC236}">
                <a16:creationId xmlns:a16="http://schemas.microsoft.com/office/drawing/2014/main" id="{CC7E896F-0F21-6FC7-2377-58F77AB0E65C}"/>
              </a:ext>
            </a:extLst>
          </p:cNvPr>
          <p:cNvPicPr>
            <a:picLocks noChangeAspect="1"/>
          </p:cNvPicPr>
          <p:nvPr/>
        </p:nvPicPr>
        <p:blipFill rotWithShape="1">
          <a:blip r:embed="rId6"/>
          <a:srcRect l="9689" b="12411"/>
          <a:stretch/>
        </p:blipFill>
        <p:spPr>
          <a:xfrm>
            <a:off x="6768445" y="4653826"/>
            <a:ext cx="3372046" cy="1301488"/>
          </a:xfrm>
          <a:prstGeom prst="rect">
            <a:avLst/>
          </a:prstGeom>
        </p:spPr>
      </p:pic>
      <p:pic>
        <p:nvPicPr>
          <p:cNvPr id="16" name="Picture 15">
            <a:extLst>
              <a:ext uri="{FF2B5EF4-FFF2-40B4-BE49-F238E27FC236}">
                <a16:creationId xmlns:a16="http://schemas.microsoft.com/office/drawing/2014/main" id="{63B41A2F-98D2-F0F3-19F6-3941248FB9DF}"/>
              </a:ext>
            </a:extLst>
          </p:cNvPr>
          <p:cNvPicPr>
            <a:picLocks noChangeAspect="1"/>
          </p:cNvPicPr>
          <p:nvPr/>
        </p:nvPicPr>
        <p:blipFill>
          <a:blip r:embed="rId7"/>
          <a:stretch>
            <a:fillRect/>
          </a:stretch>
        </p:blipFill>
        <p:spPr>
          <a:xfrm>
            <a:off x="2671801" y="4467076"/>
            <a:ext cx="2500932" cy="1674989"/>
          </a:xfrm>
          <a:prstGeom prst="rect">
            <a:avLst/>
          </a:prstGeom>
        </p:spPr>
      </p:pic>
    </p:spTree>
    <p:extLst>
      <p:ext uri="{BB962C8B-B14F-4D97-AF65-F5344CB8AC3E}">
        <p14:creationId xmlns:p14="http://schemas.microsoft.com/office/powerpoint/2010/main" val="175101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52CCDA-3DDD-F943-B1FD-3BA3C20B9DC1}"/>
              </a:ext>
            </a:extLst>
          </p:cNvPr>
          <p:cNvSpPr>
            <a:spLocks noGrp="1"/>
          </p:cNvSpPr>
          <p:nvPr>
            <p:ph type="sldNum" sz="quarter" idx="12"/>
          </p:nvPr>
        </p:nvSpPr>
        <p:spPr/>
        <p:txBody>
          <a:bodyPr/>
          <a:lstStyle/>
          <a:p>
            <a:fld id="{1237E6E5-CD26-CF43-AA43-C25C508D9B46}" type="slidenum">
              <a:rPr lang="en-US" smtClean="0"/>
              <a:pPr/>
              <a:t>7</a:t>
            </a:fld>
            <a:endParaRPr lang="en-US"/>
          </a:p>
        </p:txBody>
      </p:sp>
      <p:sp>
        <p:nvSpPr>
          <p:cNvPr id="6" name="Title 2">
            <a:extLst>
              <a:ext uri="{FF2B5EF4-FFF2-40B4-BE49-F238E27FC236}">
                <a16:creationId xmlns:a16="http://schemas.microsoft.com/office/drawing/2014/main" id="{2F1264AF-E6B0-2DFE-2E8F-260CF655A0AD}"/>
              </a:ext>
            </a:extLst>
          </p:cNvPr>
          <p:cNvSpPr txBox="1">
            <a:spLocks/>
          </p:cNvSpPr>
          <p:nvPr/>
        </p:nvSpPr>
        <p:spPr>
          <a:xfrm>
            <a:off x="232317" y="97643"/>
            <a:ext cx="9164444" cy="9367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600" b="1">
                <a:solidFill>
                  <a:schemeClr val="bg1"/>
                </a:solidFill>
                <a:latin typeface="Abadi" panose="020B0604020104020204" pitchFamily="34" charset="0"/>
                <a:cs typeface="Calibri" panose="020F0502020204030204" pitchFamily="34" charset="0"/>
              </a:rPr>
              <a:t>Future Opportunities</a:t>
            </a:r>
          </a:p>
        </p:txBody>
      </p:sp>
      <p:graphicFrame>
        <p:nvGraphicFramePr>
          <p:cNvPr id="7" name="Table 6">
            <a:extLst>
              <a:ext uri="{FF2B5EF4-FFF2-40B4-BE49-F238E27FC236}">
                <a16:creationId xmlns:a16="http://schemas.microsoft.com/office/drawing/2014/main" id="{C3213FCE-C615-6F66-6543-B31DD716AD17}"/>
              </a:ext>
            </a:extLst>
          </p:cNvPr>
          <p:cNvGraphicFramePr>
            <a:graphicFrameLocks noGrp="1"/>
          </p:cNvGraphicFramePr>
          <p:nvPr>
            <p:extLst>
              <p:ext uri="{D42A27DB-BD31-4B8C-83A1-F6EECF244321}">
                <p14:modId xmlns:p14="http://schemas.microsoft.com/office/powerpoint/2010/main" val="367176601"/>
              </p:ext>
            </p:extLst>
          </p:nvPr>
        </p:nvGraphicFramePr>
        <p:xfrm>
          <a:off x="3481755" y="1552598"/>
          <a:ext cx="7825581" cy="4626237"/>
        </p:xfrm>
        <a:graphic>
          <a:graphicData uri="http://schemas.openxmlformats.org/drawingml/2006/table">
            <a:tbl>
              <a:tblPr/>
              <a:tblGrid>
                <a:gridCol w="1427956">
                  <a:extLst>
                    <a:ext uri="{9D8B030D-6E8A-4147-A177-3AD203B41FA5}">
                      <a16:colId xmlns:a16="http://schemas.microsoft.com/office/drawing/2014/main" val="2570256978"/>
                    </a:ext>
                  </a:extLst>
                </a:gridCol>
                <a:gridCol w="1879709">
                  <a:extLst>
                    <a:ext uri="{9D8B030D-6E8A-4147-A177-3AD203B41FA5}">
                      <a16:colId xmlns:a16="http://schemas.microsoft.com/office/drawing/2014/main" val="2451897914"/>
                    </a:ext>
                  </a:extLst>
                </a:gridCol>
                <a:gridCol w="1060757">
                  <a:extLst>
                    <a:ext uri="{9D8B030D-6E8A-4147-A177-3AD203B41FA5}">
                      <a16:colId xmlns:a16="http://schemas.microsoft.com/office/drawing/2014/main" val="645491240"/>
                    </a:ext>
                  </a:extLst>
                </a:gridCol>
                <a:gridCol w="1221280">
                  <a:extLst>
                    <a:ext uri="{9D8B030D-6E8A-4147-A177-3AD203B41FA5}">
                      <a16:colId xmlns:a16="http://schemas.microsoft.com/office/drawing/2014/main" val="3302645643"/>
                    </a:ext>
                  </a:extLst>
                </a:gridCol>
                <a:gridCol w="1204113">
                  <a:extLst>
                    <a:ext uri="{9D8B030D-6E8A-4147-A177-3AD203B41FA5}">
                      <a16:colId xmlns:a16="http://schemas.microsoft.com/office/drawing/2014/main" val="2580986872"/>
                    </a:ext>
                  </a:extLst>
                </a:gridCol>
                <a:gridCol w="1031766">
                  <a:extLst>
                    <a:ext uri="{9D8B030D-6E8A-4147-A177-3AD203B41FA5}">
                      <a16:colId xmlns:a16="http://schemas.microsoft.com/office/drawing/2014/main" val="3359669725"/>
                    </a:ext>
                  </a:extLst>
                </a:gridCol>
              </a:tblGrid>
              <a:tr h="867490">
                <a:tc>
                  <a:txBody>
                    <a:bodyPr/>
                    <a:lstStyle/>
                    <a:p>
                      <a:pPr algn="ctr" fontAlgn="base"/>
                      <a:r>
                        <a:rPr lang="en-CA" sz="1600" b="1" i="0" u="none" strike="noStrike">
                          <a:solidFill>
                            <a:srgbClr val="FFFFFF"/>
                          </a:solidFill>
                          <a:effectLst/>
                          <a:latin typeface="Abadi"/>
                        </a:rPr>
                        <a:t>Property</a:t>
                      </a:r>
                    </a:p>
                    <a:p>
                      <a:pPr algn="ctr" fontAlgn="base"/>
                      <a:r>
                        <a:rPr lang="en-CA" sz="1600" b="1" i="0" u="none" strike="noStrike">
                          <a:solidFill>
                            <a:srgbClr val="FFFFFF"/>
                          </a:solidFill>
                          <a:effectLst/>
                          <a:latin typeface="Abadi"/>
                        </a:rPr>
                        <a:t>Address</a:t>
                      </a:r>
                      <a:r>
                        <a:rPr lang="en-CA" sz="1600" b="1" i="0">
                          <a:solidFill>
                            <a:srgbClr val="FFFFFF"/>
                          </a:solidFill>
                          <a:effectLst/>
                          <a:latin typeface="Abadi"/>
                        </a:rPr>
                        <a:t>​</a:t>
                      </a:r>
                      <a:endParaRPr lang="en-CA" b="1" i="0">
                        <a:solidFill>
                          <a:srgbClr val="FFFFFF"/>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solidFill>
                      <a:srgbClr val="5B9BD5"/>
                    </a:solidFill>
                  </a:tcPr>
                </a:tc>
                <a:tc>
                  <a:txBody>
                    <a:bodyPr/>
                    <a:lstStyle/>
                    <a:p>
                      <a:pPr algn="ctr" fontAlgn="base"/>
                      <a:r>
                        <a:rPr lang="en-CA" sz="1600" b="1" i="0" u="none" strike="noStrike">
                          <a:solidFill>
                            <a:srgbClr val="FFFFFF"/>
                          </a:solidFill>
                          <a:effectLst/>
                          <a:latin typeface="Abadi" panose="020B0604020104020204" pitchFamily="34" charset="0"/>
                        </a:rPr>
                        <a:t>Developer/Owner</a:t>
                      </a:r>
                      <a:r>
                        <a:rPr lang="en-CA" sz="1600" b="1" i="0">
                          <a:solidFill>
                            <a:srgbClr val="FFFFFF"/>
                          </a:solidFill>
                          <a:effectLst/>
                          <a:latin typeface="Abadi" panose="020B0604020104020204" pitchFamily="34" charset="0"/>
                        </a:rPr>
                        <a:t>​</a:t>
                      </a:r>
                      <a:endParaRPr lang="en-CA" b="1" i="0">
                        <a:solidFill>
                          <a:srgbClr val="FFFFFF"/>
                        </a:solidFill>
                        <a:effectLst/>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solidFill>
                      <a:srgbClr val="5B9BD5"/>
                    </a:solidFill>
                  </a:tcPr>
                </a:tc>
                <a:tc>
                  <a:txBody>
                    <a:bodyPr/>
                    <a:lstStyle/>
                    <a:p>
                      <a:pPr algn="ctr" fontAlgn="base"/>
                      <a:r>
                        <a:rPr lang="en-CA" sz="1600" b="1" i="0" u="none" strike="noStrike">
                          <a:solidFill>
                            <a:srgbClr val="FFFFFF"/>
                          </a:solidFill>
                          <a:effectLst/>
                          <a:latin typeface="Abadi"/>
                        </a:rPr>
                        <a:t>Total # of Units</a:t>
                      </a:r>
                      <a:r>
                        <a:rPr lang="en-CA" sz="1600" b="1" i="0">
                          <a:solidFill>
                            <a:srgbClr val="FFFFFF"/>
                          </a:solidFill>
                          <a:effectLst/>
                          <a:latin typeface="Abadi"/>
                        </a:rPr>
                        <a:t>​</a:t>
                      </a:r>
                      <a:endParaRPr lang="en-CA" b="1" i="0">
                        <a:solidFill>
                          <a:srgbClr val="FFFFFF"/>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solidFill>
                      <a:srgbClr val="5B9BD5"/>
                    </a:solidFill>
                  </a:tcPr>
                </a:tc>
                <a:tc>
                  <a:txBody>
                    <a:bodyPr/>
                    <a:lstStyle/>
                    <a:p>
                      <a:pPr algn="ctr" fontAlgn="base"/>
                      <a:r>
                        <a:rPr lang="en-CA" sz="1600" b="1" i="0" u="none" strike="noStrike">
                          <a:solidFill>
                            <a:srgbClr val="FFFFFF"/>
                          </a:solidFill>
                          <a:effectLst/>
                          <a:latin typeface="Abadi"/>
                        </a:rPr>
                        <a:t>Completion Expected</a:t>
                      </a:r>
                      <a:r>
                        <a:rPr lang="en-CA" sz="1600" b="1" i="0">
                          <a:solidFill>
                            <a:srgbClr val="FFFFFF"/>
                          </a:solidFill>
                          <a:effectLst/>
                          <a:latin typeface="Abadi"/>
                        </a:rPr>
                        <a:t>​</a:t>
                      </a:r>
                      <a:endParaRPr lang="en-CA" b="1" i="0">
                        <a:solidFill>
                          <a:srgbClr val="FFFFFF"/>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solidFill>
                      <a:srgbClr val="5B9BD5"/>
                    </a:solidFill>
                  </a:tcPr>
                </a:tc>
                <a:tc>
                  <a:txBody>
                    <a:bodyPr/>
                    <a:lstStyle/>
                    <a:p>
                      <a:pPr algn="ctr" fontAlgn="base"/>
                      <a:r>
                        <a:rPr lang="en-CA" sz="1600" b="1" i="0" u="none" strike="noStrike">
                          <a:solidFill>
                            <a:srgbClr val="FFFFFF"/>
                          </a:solidFill>
                          <a:effectLst/>
                          <a:latin typeface="Abadi"/>
                        </a:rPr>
                        <a:t>Affordable Units</a:t>
                      </a:r>
                      <a:r>
                        <a:rPr lang="en-CA" sz="1600" b="1" i="0">
                          <a:solidFill>
                            <a:srgbClr val="FFFFFF"/>
                          </a:solidFill>
                          <a:effectLst/>
                          <a:latin typeface="Abadi"/>
                        </a:rPr>
                        <a:t>​</a:t>
                      </a:r>
                      <a:endParaRPr lang="en-CA" b="1" i="0">
                        <a:solidFill>
                          <a:srgbClr val="FFFFFF"/>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solidFill>
                      <a:srgbClr val="5B9BD5"/>
                    </a:solidFill>
                  </a:tcPr>
                </a:tc>
                <a:tc>
                  <a:txBody>
                    <a:bodyPr/>
                    <a:lstStyle/>
                    <a:p>
                      <a:pPr algn="ctr" fontAlgn="base"/>
                      <a:r>
                        <a:rPr lang="en-CA" sz="1600" b="1" i="0" u="none" strike="noStrike">
                          <a:solidFill>
                            <a:srgbClr val="FFFFFF"/>
                          </a:solidFill>
                          <a:effectLst/>
                          <a:latin typeface="Abadi"/>
                        </a:rPr>
                        <a:t># of Units for CLT</a:t>
                      </a:r>
                      <a:r>
                        <a:rPr lang="en-CA" sz="1600" b="1" i="0">
                          <a:solidFill>
                            <a:srgbClr val="FFFFFF"/>
                          </a:solidFill>
                          <a:effectLst/>
                          <a:latin typeface="Abadi"/>
                        </a:rPr>
                        <a:t>​</a:t>
                      </a:r>
                      <a:endParaRPr lang="en-CA" b="1" i="0">
                        <a:solidFill>
                          <a:srgbClr val="FFFFFF"/>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500519928"/>
                  </a:ext>
                </a:extLst>
              </a:tr>
              <a:tr h="819914">
                <a:tc>
                  <a:txBody>
                    <a:bodyPr/>
                    <a:lstStyle/>
                    <a:p>
                      <a:pPr algn="ctr" fontAlgn="base"/>
                      <a:r>
                        <a:rPr lang="en-CA" sz="1400" b="0" i="0" u="none" strike="noStrike" dirty="0">
                          <a:solidFill>
                            <a:srgbClr val="000000"/>
                          </a:solidFill>
                          <a:effectLst/>
                          <a:latin typeface="Abadi"/>
                        </a:rPr>
                        <a:t>777 Victoria Park Ave</a:t>
                      </a:r>
                      <a:r>
                        <a:rPr lang="en-CA" sz="1400" b="0" i="0" dirty="0">
                          <a:solidFill>
                            <a:srgbClr val="000000"/>
                          </a:solidFill>
                          <a:effectLst/>
                          <a:latin typeface="Abadi"/>
                        </a:rPr>
                        <a:t>​</a:t>
                      </a:r>
                      <a:endParaRPr lang="en-CA" b="0" i="0" dirty="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dirty="0">
                          <a:solidFill>
                            <a:srgbClr val="000000"/>
                          </a:solidFill>
                          <a:effectLst/>
                          <a:latin typeface="Abadi"/>
                        </a:rPr>
                        <a:t>Mahogany </a:t>
                      </a:r>
                    </a:p>
                    <a:p>
                      <a:pPr algn="ctr" fontAlgn="base"/>
                      <a:r>
                        <a:rPr lang="en-CA" sz="1400" b="0" i="0" u="none" strike="noStrike" dirty="0">
                          <a:solidFill>
                            <a:srgbClr val="000000"/>
                          </a:solidFill>
                          <a:effectLst/>
                          <a:latin typeface="Abadi"/>
                        </a:rPr>
                        <a:t>Management</a:t>
                      </a:r>
                      <a:r>
                        <a:rPr lang="en-CA" sz="1400" b="0" i="0" dirty="0">
                          <a:solidFill>
                            <a:srgbClr val="000000"/>
                          </a:solidFill>
                          <a:effectLst/>
                          <a:latin typeface="Abadi"/>
                        </a:rPr>
                        <a:t>​</a:t>
                      </a:r>
                      <a:endParaRPr lang="en-CA" b="0" i="0" dirty="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508</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2026/2027</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60</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11</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877086"/>
                  </a:ext>
                </a:extLst>
              </a:tr>
              <a:tr h="1225046">
                <a:tc>
                  <a:txBody>
                    <a:bodyPr/>
                    <a:lstStyle/>
                    <a:p>
                      <a:pPr algn="ctr" fontAlgn="base"/>
                      <a:r>
                        <a:rPr lang="en-CA" sz="1400" b="0" i="0" u="none" strike="noStrike" dirty="0">
                          <a:solidFill>
                            <a:srgbClr val="000000"/>
                          </a:solidFill>
                          <a:effectLst/>
                          <a:latin typeface="Abadi"/>
                        </a:rPr>
                        <a:t>1240, 1246, 1250 Weston Rd (Quilt on Weston)</a:t>
                      </a:r>
                      <a:r>
                        <a:rPr lang="en-CA" sz="1400" b="0" i="0" dirty="0">
                          <a:solidFill>
                            <a:srgbClr val="000000"/>
                          </a:solidFill>
                          <a:effectLst/>
                          <a:latin typeface="Abadi"/>
                        </a:rPr>
                        <a:t>​</a:t>
                      </a:r>
                      <a:endParaRPr lang="en-CA" b="0" i="0" dirty="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Learning Enrichment </a:t>
                      </a:r>
                    </a:p>
                    <a:p>
                      <a:pPr algn="ctr" fontAlgn="base"/>
                      <a:r>
                        <a:rPr lang="en-CA" sz="1400" b="0" i="0" u="none" strike="noStrike">
                          <a:solidFill>
                            <a:srgbClr val="000000"/>
                          </a:solidFill>
                          <a:effectLst/>
                          <a:latin typeface="Abadi"/>
                        </a:rPr>
                        <a:t>Foundation (LEF)</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71</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2026/2027</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TBD</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20</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0178347"/>
                  </a:ext>
                </a:extLst>
              </a:tr>
              <a:tr h="538126">
                <a:tc>
                  <a:txBody>
                    <a:bodyPr/>
                    <a:lstStyle/>
                    <a:p>
                      <a:pPr algn="ctr" fontAlgn="base"/>
                      <a:r>
                        <a:rPr lang="en-CA" sz="1400" b="0" i="0" u="none" strike="noStrike">
                          <a:solidFill>
                            <a:srgbClr val="000000"/>
                          </a:solidFill>
                          <a:effectLst/>
                          <a:latin typeface="Abadi"/>
                        </a:rPr>
                        <a:t>Golden Mile</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Daniels Corporation</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TBD</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2028/2029</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TBD</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20</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8444065"/>
                  </a:ext>
                </a:extLst>
              </a:tr>
              <a:tr h="741588">
                <a:tc>
                  <a:txBody>
                    <a:bodyPr/>
                    <a:lstStyle/>
                    <a:p>
                      <a:pPr algn="ctr" fontAlgn="base"/>
                      <a:r>
                        <a:rPr lang="en-CA" sz="1400" b="0" i="0" u="none" strike="noStrike">
                          <a:solidFill>
                            <a:srgbClr val="000000"/>
                          </a:solidFill>
                          <a:effectLst/>
                          <a:latin typeface="Abadi"/>
                        </a:rPr>
                        <a:t>3730 Kingston Road</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TAS</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384</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2028/2029</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38</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400" b="0" i="0" u="none" strike="noStrike">
                          <a:solidFill>
                            <a:srgbClr val="000000"/>
                          </a:solidFill>
                          <a:effectLst/>
                          <a:latin typeface="Abadi"/>
                        </a:rPr>
                        <a:t>10</a:t>
                      </a:r>
                      <a:r>
                        <a:rPr lang="en-CA" sz="1400" b="0" i="0">
                          <a:solidFill>
                            <a:srgbClr val="000000"/>
                          </a:solidFill>
                          <a:effectLst/>
                          <a:latin typeface="Abadi"/>
                        </a:rPr>
                        <a:t>​</a:t>
                      </a:r>
                      <a:endParaRPr lang="en-CA" b="0"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7539987"/>
                  </a:ext>
                </a:extLst>
              </a:tr>
              <a:tr h="434073">
                <a:tc>
                  <a:txBody>
                    <a:bodyPr/>
                    <a:lstStyle/>
                    <a:p>
                      <a:pPr algn="ctr" fontAlgn="base"/>
                      <a:r>
                        <a:rPr lang="en-CA" sz="1800" b="1" i="0" u="none" strike="noStrike">
                          <a:solidFill>
                            <a:srgbClr val="000000"/>
                          </a:solidFill>
                          <a:effectLst/>
                          <a:latin typeface="Abadi"/>
                        </a:rPr>
                        <a:t>Total</a:t>
                      </a:r>
                      <a:r>
                        <a:rPr lang="en-CA" sz="1800" b="1" i="0">
                          <a:solidFill>
                            <a:srgbClr val="000000"/>
                          </a:solidFill>
                          <a:effectLst/>
                          <a:latin typeface="Abadi"/>
                        </a:rPr>
                        <a:t>​</a:t>
                      </a:r>
                      <a:endParaRPr lang="en-CA" b="1"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auto"/>
                      <a:r>
                        <a:rPr lang="en-CA" sz="1800" b="0" i="0" u="none" strike="noStrike">
                          <a:solidFill>
                            <a:srgbClr val="000000"/>
                          </a:solidFill>
                          <a:effectLst/>
                          <a:latin typeface="Abadi"/>
                        </a:rPr>
                        <a:t>​</a:t>
                      </a: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endParaRPr lang="en-CA" b="1" i="0">
                        <a:solidFill>
                          <a:srgbClr val="000000"/>
                        </a:solidFill>
                        <a:effectLst/>
                        <a:latin typeface="Abadi"/>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auto"/>
                      <a:r>
                        <a:rPr lang="en-CA" sz="1800" b="0" i="0" u="none" strike="noStrike">
                          <a:solidFill>
                            <a:srgbClr val="000000"/>
                          </a:solidFill>
                          <a:effectLst/>
                          <a:latin typeface="Abadi"/>
                        </a:rPr>
                        <a:t>​</a:t>
                      </a: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endParaRPr lang="en-CA" b="1" i="0">
                        <a:solidFill>
                          <a:srgbClr val="000000"/>
                        </a:solidFill>
                        <a:effectLst/>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tc>
                  <a:txBody>
                    <a:bodyPr/>
                    <a:lstStyle/>
                    <a:p>
                      <a:pPr algn="ctr" fontAlgn="base"/>
                      <a:r>
                        <a:rPr lang="en-CA" sz="1800" b="1" i="0" u="none" strike="noStrike" dirty="0">
                          <a:solidFill>
                            <a:srgbClr val="000000"/>
                          </a:solidFill>
                          <a:effectLst/>
                          <a:latin typeface="Abadi" panose="020B0604020104020204" pitchFamily="34" charset="0"/>
                        </a:rPr>
                        <a:t>61</a:t>
                      </a:r>
                      <a:r>
                        <a:rPr lang="en-CA" sz="1800" b="1" i="0" dirty="0">
                          <a:solidFill>
                            <a:srgbClr val="000000"/>
                          </a:solidFill>
                          <a:effectLst/>
                          <a:latin typeface="Abadi" panose="020B0604020104020204" pitchFamily="34" charset="0"/>
                        </a:rPr>
                        <a:t>​</a:t>
                      </a:r>
                      <a:endParaRPr lang="en-CA" b="1" i="0" dirty="0">
                        <a:solidFill>
                          <a:srgbClr val="000000"/>
                        </a:solidFill>
                        <a:effectLst/>
                      </a:endParaRPr>
                    </a:p>
                  </a:txBody>
                  <a:tcPr anchor="ctr">
                    <a:lnL w="13011" cap="flat" cmpd="sng" algn="ctr">
                      <a:solidFill>
                        <a:srgbClr val="000000"/>
                      </a:solidFill>
                      <a:prstDash val="solid"/>
                      <a:round/>
                      <a:headEnd type="none" w="med" len="med"/>
                      <a:tailEnd type="none" w="med" len="med"/>
                    </a:lnL>
                    <a:lnR w="13011" cap="flat" cmpd="sng" algn="ctr">
                      <a:solidFill>
                        <a:srgbClr val="000000"/>
                      </a:solidFill>
                      <a:prstDash val="solid"/>
                      <a:round/>
                      <a:headEnd type="none" w="med" len="med"/>
                      <a:tailEnd type="none" w="med" len="med"/>
                    </a:lnR>
                    <a:lnT w="13011" cap="flat" cmpd="sng" algn="ctr">
                      <a:solidFill>
                        <a:srgbClr val="000000"/>
                      </a:solidFill>
                      <a:prstDash val="solid"/>
                      <a:round/>
                      <a:headEnd type="none" w="med" len="med"/>
                      <a:tailEnd type="none" w="med" len="med"/>
                    </a:lnT>
                    <a:lnB w="13011"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5825401"/>
                  </a:ext>
                </a:extLst>
              </a:tr>
            </a:tbl>
          </a:graphicData>
        </a:graphic>
      </p:graphicFrame>
      <p:sp>
        <p:nvSpPr>
          <p:cNvPr id="8" name="Rectangle 3">
            <a:extLst>
              <a:ext uri="{FF2B5EF4-FFF2-40B4-BE49-F238E27FC236}">
                <a16:creationId xmlns:a16="http://schemas.microsoft.com/office/drawing/2014/main" id="{A699D622-5A54-36D3-D40D-E6A5B2988334}"/>
              </a:ext>
            </a:extLst>
          </p:cNvPr>
          <p:cNvSpPr>
            <a:spLocks noChangeArrowheads="1"/>
          </p:cNvSpPr>
          <p:nvPr/>
        </p:nvSpPr>
        <p:spPr bwMode="auto">
          <a:xfrm>
            <a:off x="3373012" y="16278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9" name="Group 8">
            <a:extLst>
              <a:ext uri="{FF2B5EF4-FFF2-40B4-BE49-F238E27FC236}">
                <a16:creationId xmlns:a16="http://schemas.microsoft.com/office/drawing/2014/main" id="{086CA440-0275-E25B-AFFA-5B307B7E179A}"/>
              </a:ext>
            </a:extLst>
          </p:cNvPr>
          <p:cNvGrpSpPr/>
          <p:nvPr/>
        </p:nvGrpSpPr>
        <p:grpSpPr>
          <a:xfrm>
            <a:off x="449140" y="1897837"/>
            <a:ext cx="2719461" cy="3935757"/>
            <a:chOff x="647598" y="1595245"/>
            <a:chExt cx="2719461" cy="3935757"/>
          </a:xfrm>
        </p:grpSpPr>
        <p:pic>
          <p:nvPicPr>
            <p:cNvPr id="10" name="Picture 9">
              <a:extLst>
                <a:ext uri="{FF2B5EF4-FFF2-40B4-BE49-F238E27FC236}">
                  <a16:creationId xmlns:a16="http://schemas.microsoft.com/office/drawing/2014/main" id="{B63C76B6-B00E-9302-F619-D4521E8CE690}"/>
                </a:ext>
              </a:extLst>
            </p:cNvPr>
            <p:cNvPicPr>
              <a:picLocks noChangeAspect="1"/>
            </p:cNvPicPr>
            <p:nvPr/>
          </p:nvPicPr>
          <p:blipFill rotWithShape="1">
            <a:blip r:embed="rId3"/>
            <a:srcRect l="1" r="2836" b="2286"/>
            <a:stretch/>
          </p:blipFill>
          <p:spPr>
            <a:xfrm>
              <a:off x="648788" y="1595245"/>
              <a:ext cx="1205579" cy="938845"/>
            </a:xfrm>
            <a:prstGeom prst="rect">
              <a:avLst/>
            </a:prstGeom>
          </p:spPr>
        </p:pic>
        <p:pic>
          <p:nvPicPr>
            <p:cNvPr id="11" name="Picture 10">
              <a:extLst>
                <a:ext uri="{FF2B5EF4-FFF2-40B4-BE49-F238E27FC236}">
                  <a16:creationId xmlns:a16="http://schemas.microsoft.com/office/drawing/2014/main" id="{0C81EF40-F92C-788B-4347-EF3B1447C572}"/>
                </a:ext>
              </a:extLst>
            </p:cNvPr>
            <p:cNvPicPr>
              <a:picLocks noChangeAspect="1"/>
            </p:cNvPicPr>
            <p:nvPr/>
          </p:nvPicPr>
          <p:blipFill>
            <a:blip r:embed="rId4"/>
            <a:stretch>
              <a:fillRect/>
            </a:stretch>
          </p:blipFill>
          <p:spPr>
            <a:xfrm>
              <a:off x="1920655" y="2596061"/>
              <a:ext cx="1446404" cy="1111006"/>
            </a:xfrm>
            <a:prstGeom prst="rect">
              <a:avLst/>
            </a:prstGeom>
          </p:spPr>
        </p:pic>
        <p:pic>
          <p:nvPicPr>
            <p:cNvPr id="12" name="Picture 11">
              <a:extLst>
                <a:ext uri="{FF2B5EF4-FFF2-40B4-BE49-F238E27FC236}">
                  <a16:creationId xmlns:a16="http://schemas.microsoft.com/office/drawing/2014/main" id="{4D44612D-E778-26F2-09D3-D49ABA3F9BAB}"/>
                </a:ext>
              </a:extLst>
            </p:cNvPr>
            <p:cNvPicPr>
              <a:picLocks noChangeAspect="1"/>
            </p:cNvPicPr>
            <p:nvPr/>
          </p:nvPicPr>
          <p:blipFill>
            <a:blip r:embed="rId5"/>
            <a:stretch>
              <a:fillRect/>
            </a:stretch>
          </p:blipFill>
          <p:spPr>
            <a:xfrm>
              <a:off x="647598" y="3952938"/>
              <a:ext cx="2067715" cy="638037"/>
            </a:xfrm>
            <a:prstGeom prst="rect">
              <a:avLst/>
            </a:prstGeom>
          </p:spPr>
        </p:pic>
        <p:pic>
          <p:nvPicPr>
            <p:cNvPr id="13" name="Picture 12">
              <a:extLst>
                <a:ext uri="{FF2B5EF4-FFF2-40B4-BE49-F238E27FC236}">
                  <a16:creationId xmlns:a16="http://schemas.microsoft.com/office/drawing/2014/main" id="{D2D7309C-7025-A1CA-332A-C1A36DE681D0}"/>
                </a:ext>
              </a:extLst>
            </p:cNvPr>
            <p:cNvPicPr>
              <a:picLocks noChangeAspect="1"/>
            </p:cNvPicPr>
            <p:nvPr/>
          </p:nvPicPr>
          <p:blipFill>
            <a:blip r:embed="rId6"/>
            <a:stretch>
              <a:fillRect/>
            </a:stretch>
          </p:blipFill>
          <p:spPr>
            <a:xfrm>
              <a:off x="1511009" y="4910123"/>
              <a:ext cx="1776002" cy="620879"/>
            </a:xfrm>
            <a:prstGeom prst="rect">
              <a:avLst/>
            </a:prstGeom>
          </p:spPr>
        </p:pic>
      </p:grpSp>
    </p:spTree>
    <p:extLst>
      <p:ext uri="{BB962C8B-B14F-4D97-AF65-F5344CB8AC3E}">
        <p14:creationId xmlns:p14="http://schemas.microsoft.com/office/powerpoint/2010/main" val="167014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52CCDA-3DDD-F943-B1FD-3BA3C20B9DC1}"/>
              </a:ext>
            </a:extLst>
          </p:cNvPr>
          <p:cNvSpPr>
            <a:spLocks noGrp="1"/>
          </p:cNvSpPr>
          <p:nvPr>
            <p:ph type="sldNum" sz="quarter" idx="12"/>
          </p:nvPr>
        </p:nvSpPr>
        <p:spPr/>
        <p:txBody>
          <a:bodyPr/>
          <a:lstStyle/>
          <a:p>
            <a:fld id="{1237E6E5-CD26-CF43-AA43-C25C508D9B46}" type="slidenum">
              <a:rPr lang="en-US" smtClean="0"/>
              <a:pPr/>
              <a:t>8</a:t>
            </a:fld>
            <a:endParaRPr lang="en-US"/>
          </a:p>
        </p:txBody>
      </p:sp>
      <p:sp>
        <p:nvSpPr>
          <p:cNvPr id="6" name="Title 2">
            <a:extLst>
              <a:ext uri="{FF2B5EF4-FFF2-40B4-BE49-F238E27FC236}">
                <a16:creationId xmlns:a16="http://schemas.microsoft.com/office/drawing/2014/main" id="{2F1264AF-E6B0-2DFE-2E8F-260CF655A0AD}"/>
              </a:ext>
            </a:extLst>
          </p:cNvPr>
          <p:cNvSpPr txBox="1">
            <a:spLocks/>
          </p:cNvSpPr>
          <p:nvPr/>
        </p:nvSpPr>
        <p:spPr>
          <a:xfrm>
            <a:off x="232317" y="97643"/>
            <a:ext cx="9164444" cy="9367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600" b="1" dirty="0">
                <a:solidFill>
                  <a:schemeClr val="bg1"/>
                </a:solidFill>
                <a:latin typeface="Abadi" panose="020B0604020104020204" pitchFamily="34" charset="0"/>
                <a:cs typeface="Calibri" panose="020F0502020204030204" pitchFamily="34" charset="0"/>
              </a:rPr>
              <a:t>Lawson Redevelopment Project</a:t>
            </a:r>
          </a:p>
        </p:txBody>
      </p:sp>
      <p:sp>
        <p:nvSpPr>
          <p:cNvPr id="8" name="Rectangle 3">
            <a:extLst>
              <a:ext uri="{FF2B5EF4-FFF2-40B4-BE49-F238E27FC236}">
                <a16:creationId xmlns:a16="http://schemas.microsoft.com/office/drawing/2014/main" id="{A699D622-5A54-36D3-D40D-E6A5B2988334}"/>
              </a:ext>
            </a:extLst>
          </p:cNvPr>
          <p:cNvSpPr>
            <a:spLocks noChangeArrowheads="1"/>
          </p:cNvSpPr>
          <p:nvPr/>
        </p:nvSpPr>
        <p:spPr bwMode="auto">
          <a:xfrm>
            <a:off x="3373012" y="16278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A 3d rendering of a city&#10;&#10;Description automatically generated">
            <a:extLst>
              <a:ext uri="{FF2B5EF4-FFF2-40B4-BE49-F238E27FC236}">
                <a16:creationId xmlns:a16="http://schemas.microsoft.com/office/drawing/2014/main" id="{EA697F1E-D6D8-CDA3-7D0F-E4C72B1B180B}"/>
              </a:ext>
            </a:extLst>
          </p:cNvPr>
          <p:cNvPicPr>
            <a:picLocks noChangeAspect="1"/>
          </p:cNvPicPr>
          <p:nvPr/>
        </p:nvPicPr>
        <p:blipFill>
          <a:blip r:embed="rId3"/>
          <a:stretch>
            <a:fillRect/>
          </a:stretch>
        </p:blipFill>
        <p:spPr>
          <a:xfrm>
            <a:off x="7274752" y="1494907"/>
            <a:ext cx="4434027" cy="4764690"/>
          </a:xfrm>
          <a:prstGeom prst="rect">
            <a:avLst/>
          </a:prstGeom>
        </p:spPr>
      </p:pic>
      <p:sp>
        <p:nvSpPr>
          <p:cNvPr id="14" name="Content Placeholder 2">
            <a:extLst>
              <a:ext uri="{FF2B5EF4-FFF2-40B4-BE49-F238E27FC236}">
                <a16:creationId xmlns:a16="http://schemas.microsoft.com/office/drawing/2014/main" id="{0E7413CD-F152-CFB8-E141-614CBB806867}"/>
              </a:ext>
            </a:extLst>
          </p:cNvPr>
          <p:cNvSpPr txBox="1">
            <a:spLocks/>
          </p:cNvSpPr>
          <p:nvPr/>
        </p:nvSpPr>
        <p:spPr>
          <a:xfrm>
            <a:off x="483221" y="1519233"/>
            <a:ext cx="6669970" cy="49370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0"/>
              </a:spcBef>
              <a:spcAft>
                <a:spcPts val="1200"/>
              </a:spcAft>
              <a:buClr>
                <a:schemeClr val="tx1">
                  <a:lumMod val="65000"/>
                  <a:lumOff val="3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1200"/>
              </a:spcAft>
              <a:buClr>
                <a:schemeClr val="tx1">
                  <a:lumMod val="65000"/>
                  <a:lumOff val="3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chemeClr val="tx1">
                  <a:lumMod val="65000"/>
                  <a:lumOff val="35000"/>
                </a:schemeClr>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chemeClr val="tx1">
                  <a:lumMod val="65000"/>
                  <a:lumOff val="35000"/>
                </a:schemeClr>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Clr>
                <a:schemeClr val="tx1">
                  <a:lumMod val="65000"/>
                  <a:lumOff val="35000"/>
                </a:schemeClr>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lvl="1" indent="-354013"/>
            <a:r>
              <a:rPr lang="en-CA" sz="1800" dirty="0">
                <a:latin typeface="Arial"/>
              </a:rPr>
              <a:t>1710-12 Ellesmere Rd, Scarborough (Grangeway &amp; Ellesmere)</a:t>
            </a:r>
          </a:p>
          <a:p>
            <a:pPr marL="354013" indent="-354013"/>
            <a:r>
              <a:rPr lang="en-US" sz="1800" dirty="0">
                <a:latin typeface="Arial"/>
              </a:rPr>
              <a:t>5 towers, 28 – 52 storeys</a:t>
            </a:r>
          </a:p>
          <a:p>
            <a:pPr marL="811213" lvl="1" indent="-354013"/>
            <a:r>
              <a:rPr lang="en-US" sz="1800" dirty="0">
                <a:latin typeface="Arial"/>
              </a:rPr>
              <a:t>1 Rental building owned by CLTO</a:t>
            </a:r>
          </a:p>
          <a:p>
            <a:pPr marL="811213" lvl="1" indent="-354013"/>
            <a:r>
              <a:rPr lang="en-US" sz="1800" dirty="0">
                <a:latin typeface="Arial"/>
              </a:rPr>
              <a:t>4 Market Condominium buildings</a:t>
            </a:r>
          </a:p>
          <a:p>
            <a:pPr marL="354013" indent="-354013"/>
            <a:r>
              <a:rPr lang="en-US" sz="1800" dirty="0">
                <a:latin typeface="Arial"/>
              </a:rPr>
              <a:t>Approx. 2,200 residential suites</a:t>
            </a:r>
          </a:p>
          <a:p>
            <a:pPr marL="811213" lvl="1" indent="-354013"/>
            <a:r>
              <a:rPr lang="en-US" sz="1800" dirty="0">
                <a:latin typeface="Arial"/>
              </a:rPr>
              <a:t>280 rental suites</a:t>
            </a:r>
          </a:p>
          <a:p>
            <a:pPr marL="811213" lvl="1" indent="-354013"/>
            <a:r>
              <a:rPr lang="en-US" sz="1800" dirty="0">
                <a:latin typeface="Arial"/>
              </a:rPr>
              <a:t>1,920 market condos</a:t>
            </a:r>
          </a:p>
          <a:p>
            <a:pPr marL="354013" indent="-354013"/>
            <a:r>
              <a:rPr lang="en-US" sz="1800" dirty="0">
                <a:latin typeface="Arial"/>
              </a:rPr>
              <a:t>20% of Market Condos available to families and partner agencies</a:t>
            </a:r>
          </a:p>
          <a:p>
            <a:pPr marL="354013" indent="-354013"/>
            <a:r>
              <a:rPr lang="en-US" sz="1800" dirty="0">
                <a:latin typeface="Arial"/>
              </a:rPr>
              <a:t>Approx. 20,000 sq. ft. of </a:t>
            </a:r>
            <a:r>
              <a:rPr lang="en-CA" sz="1800" dirty="0">
                <a:latin typeface="Calibri" panose="020F0502020204030204" pitchFamily="34" charset="0"/>
                <a:cs typeface="Calibri" panose="020F0502020204030204" pitchFamily="34" charset="0"/>
              </a:rPr>
              <a:t>office and program space</a:t>
            </a:r>
            <a:endParaRPr lang="en-US" sz="1800" dirty="0">
              <a:latin typeface="Arial"/>
              <a:cs typeface="Calibri" panose="020F0502020204030204" pitchFamily="34" charset="0"/>
            </a:endParaRPr>
          </a:p>
          <a:p>
            <a:pPr marL="354013" indent="-354013"/>
            <a:r>
              <a:rPr lang="en-US" sz="1800" dirty="0">
                <a:latin typeface="Arial"/>
              </a:rPr>
              <a:t>New public road </a:t>
            </a:r>
          </a:p>
          <a:p>
            <a:pPr marL="354013" indent="-354013"/>
            <a:r>
              <a:rPr lang="en-US" sz="1800" dirty="0">
                <a:latin typeface="Arial"/>
              </a:rPr>
              <a:t>On-site public park</a:t>
            </a:r>
          </a:p>
        </p:txBody>
      </p:sp>
    </p:spTree>
    <p:extLst>
      <p:ext uri="{BB962C8B-B14F-4D97-AF65-F5344CB8AC3E}">
        <p14:creationId xmlns:p14="http://schemas.microsoft.com/office/powerpoint/2010/main" val="2661714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6EBA-53DB-4051-909B-709DE3F05EB3}"/>
              </a:ext>
            </a:extLst>
          </p:cNvPr>
          <p:cNvSpPr>
            <a:spLocks noGrp="1"/>
          </p:cNvSpPr>
          <p:nvPr>
            <p:ph type="title"/>
          </p:nvPr>
        </p:nvSpPr>
        <p:spPr>
          <a:xfrm>
            <a:off x="392151" y="122663"/>
            <a:ext cx="9164444" cy="992459"/>
          </a:xfrm>
        </p:spPr>
        <p:txBody>
          <a:bodyPr vert="horz" lIns="91440" tIns="45720" rIns="91440" bIns="45720" rtlCol="0" anchor="ctr">
            <a:normAutofit/>
          </a:bodyPr>
          <a:lstStyle/>
          <a:p>
            <a:r>
              <a:rPr lang="en-US">
                <a:latin typeface="Arial"/>
                <a:cs typeface="Arial"/>
              </a:rPr>
              <a:t>Example: </a:t>
            </a:r>
            <a:r>
              <a:rPr lang="en-US" err="1">
                <a:latin typeface="Arial"/>
                <a:cs typeface="Arial"/>
              </a:rPr>
              <a:t>Birchmount</a:t>
            </a:r>
            <a:r>
              <a:rPr lang="en-US" b="1" kern="1200">
                <a:latin typeface="Arial"/>
                <a:cs typeface="Arial"/>
              </a:rPr>
              <a:t> Green</a:t>
            </a:r>
          </a:p>
        </p:txBody>
      </p:sp>
      <p:sp>
        <p:nvSpPr>
          <p:cNvPr id="99" name="Content Placeholder 5">
            <a:extLst>
              <a:ext uri="{FF2B5EF4-FFF2-40B4-BE49-F238E27FC236}">
                <a16:creationId xmlns:a16="http://schemas.microsoft.com/office/drawing/2014/main" id="{AECC1844-CE11-4177-AD6A-4B4D5A104E0A}"/>
              </a:ext>
            </a:extLst>
          </p:cNvPr>
          <p:cNvSpPr txBox="1">
            <a:spLocks/>
          </p:cNvSpPr>
          <p:nvPr/>
        </p:nvSpPr>
        <p:spPr>
          <a:xfrm>
            <a:off x="392151" y="2268830"/>
            <a:ext cx="5517996" cy="39081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lumMod val="65000"/>
                  <a:lumOff val="35000"/>
                </a:schemeClr>
              </a:buClr>
            </a:pPr>
            <a:r>
              <a:rPr lang="en-US" sz="1800">
                <a:latin typeface="Arial"/>
                <a:cs typeface="Arial"/>
              </a:rPr>
              <a:t>Location: Lawrence &amp; </a:t>
            </a:r>
            <a:r>
              <a:rPr lang="en-US" sz="1800" err="1">
                <a:latin typeface="Arial"/>
                <a:cs typeface="Arial"/>
              </a:rPr>
              <a:t>Birchmount</a:t>
            </a:r>
            <a:endParaRPr lang="en-US" sz="1800">
              <a:latin typeface="Arial"/>
              <a:cs typeface="Arial"/>
            </a:endParaRPr>
          </a:p>
          <a:p>
            <a:pPr>
              <a:buClr>
                <a:srgbClr val="595959"/>
              </a:buClr>
            </a:pPr>
            <a:r>
              <a:rPr lang="en-US" sz="1800">
                <a:latin typeface="Arial"/>
                <a:cs typeface="Arial"/>
              </a:rPr>
              <a:t>15 </a:t>
            </a:r>
            <a:r>
              <a:rPr lang="en-US" sz="1800" err="1">
                <a:latin typeface="Arial"/>
                <a:cs typeface="Arial"/>
              </a:rPr>
              <a:t>Storey</a:t>
            </a:r>
            <a:r>
              <a:rPr lang="en-US" sz="1800">
                <a:latin typeface="Arial"/>
                <a:cs typeface="Arial"/>
              </a:rPr>
              <a:t>, 220 Units</a:t>
            </a:r>
          </a:p>
          <a:p>
            <a:pPr>
              <a:buClr>
                <a:schemeClr val="tx1">
                  <a:lumMod val="65000"/>
                  <a:lumOff val="35000"/>
                </a:schemeClr>
              </a:buClr>
            </a:pPr>
            <a:r>
              <a:rPr lang="en-US" sz="1800">
                <a:latin typeface="Arial"/>
                <a:cs typeface="Arial"/>
              </a:rPr>
              <a:t>31 affordable units for CLTO</a:t>
            </a:r>
            <a:endParaRPr lang="en-US" sz="1800">
              <a:latin typeface="Arial" panose="020B0604020202020204" pitchFamily="34" charset="0"/>
              <a:cs typeface="Arial" panose="020B0604020202020204" pitchFamily="34" charset="0"/>
            </a:endParaRPr>
          </a:p>
          <a:p>
            <a:pPr>
              <a:buClr>
                <a:schemeClr val="tx1">
                  <a:lumMod val="65000"/>
                  <a:lumOff val="35000"/>
                </a:schemeClr>
              </a:buClr>
            </a:pPr>
            <a:r>
              <a:rPr lang="en-US" sz="1800">
                <a:latin typeface="Arial"/>
                <a:cs typeface="Arial"/>
              </a:rPr>
              <a:t>Move-in fall 2023</a:t>
            </a:r>
          </a:p>
          <a:p>
            <a:pPr>
              <a:buClr>
                <a:schemeClr val="tx1">
                  <a:lumMod val="65000"/>
                  <a:lumOff val="35000"/>
                </a:schemeClr>
              </a:buClr>
            </a:pPr>
            <a:r>
              <a:rPr lang="en-US" sz="1800">
                <a:latin typeface="Arial"/>
                <a:cs typeface="Arial"/>
              </a:rPr>
              <a:t>Rent supplements</a:t>
            </a:r>
          </a:p>
          <a:p>
            <a:pPr>
              <a:buClr>
                <a:schemeClr val="tx1">
                  <a:lumMod val="65000"/>
                  <a:lumOff val="35000"/>
                </a:schemeClr>
              </a:buClr>
            </a:pPr>
            <a:r>
              <a:rPr lang="en-US" sz="1800">
                <a:latin typeface="Arial"/>
                <a:cs typeface="Arial"/>
              </a:rPr>
              <a:t>Street front retail component</a:t>
            </a:r>
          </a:p>
          <a:p>
            <a:pPr lvl="1">
              <a:buClr>
                <a:schemeClr val="tx1">
                  <a:lumMod val="65000"/>
                  <a:lumOff val="35000"/>
                </a:schemeClr>
              </a:buClr>
            </a:pPr>
            <a:r>
              <a:rPr lang="en-US" sz="1800">
                <a:latin typeface="Arial"/>
                <a:cs typeface="Arial"/>
              </a:rPr>
              <a:t>Social enterprise coffee shop</a:t>
            </a:r>
          </a:p>
          <a:p>
            <a:pPr>
              <a:buClr>
                <a:schemeClr val="tx1">
                  <a:lumMod val="65000"/>
                  <a:lumOff val="35000"/>
                </a:schemeClr>
              </a:buClr>
            </a:pPr>
            <a:r>
              <a:rPr lang="en-US" sz="1800">
                <a:latin typeface="Arial"/>
                <a:cs typeface="Arial"/>
              </a:rPr>
              <a:t> Developer: Mahogany Management</a:t>
            </a:r>
          </a:p>
          <a:p>
            <a:pPr>
              <a:buClr>
                <a:schemeClr val="tx1">
                  <a:lumMod val="65000"/>
                  <a:lumOff val="35000"/>
                </a:schemeClr>
              </a:buClr>
            </a:pPr>
            <a:r>
              <a:rPr lang="en-US" sz="1800">
                <a:latin typeface="Arial"/>
                <a:cs typeface="Arial"/>
              </a:rPr>
              <a:t>Able to take people from the DSO waiting list</a:t>
            </a:r>
          </a:p>
        </p:txBody>
      </p:sp>
      <p:sp>
        <p:nvSpPr>
          <p:cNvPr id="104" name="Slide Number Placeholder 3">
            <a:extLst>
              <a:ext uri="{FF2B5EF4-FFF2-40B4-BE49-F238E27FC236}">
                <a16:creationId xmlns:a16="http://schemas.microsoft.com/office/drawing/2014/main" id="{2482692B-10EC-0093-47C3-AD015D506EE0}"/>
              </a:ext>
            </a:extLst>
          </p:cNvPr>
          <p:cNvSpPr>
            <a:spLocks noGrp="1"/>
          </p:cNvSpPr>
          <p:nvPr>
            <p:ph type="sldNum" sz="quarter" idx="12"/>
          </p:nvPr>
        </p:nvSpPr>
        <p:spPr>
          <a:xfrm>
            <a:off x="11307336" y="6388797"/>
            <a:ext cx="401443" cy="310376"/>
          </a:xfrm>
        </p:spPr>
        <p:txBody>
          <a:bodyPr/>
          <a:lstStyle/>
          <a:p>
            <a:pPr>
              <a:spcAft>
                <a:spcPts val="600"/>
              </a:spcAft>
            </a:pPr>
            <a:fld id="{1237E6E5-CD26-CF43-AA43-C25C508D9B46}" type="slidenum">
              <a:rPr lang="en-US" smtClean="0"/>
              <a:pPr>
                <a:spcAft>
                  <a:spcPts val="600"/>
                </a:spcAft>
              </a:pPr>
              <a:t>9</a:t>
            </a:fld>
            <a:endParaRPr lang="en-US"/>
          </a:p>
        </p:txBody>
      </p:sp>
      <p:sp>
        <p:nvSpPr>
          <p:cNvPr id="3" name="Subtitle 2">
            <a:extLst>
              <a:ext uri="{FF2B5EF4-FFF2-40B4-BE49-F238E27FC236}">
                <a16:creationId xmlns:a16="http://schemas.microsoft.com/office/drawing/2014/main" id="{FCAFB828-4373-4966-AB45-15936869D4A7}"/>
              </a:ext>
            </a:extLst>
          </p:cNvPr>
          <p:cNvSpPr>
            <a:spLocks noGrp="1"/>
          </p:cNvSpPr>
          <p:nvPr>
            <p:ph idx="13"/>
          </p:nvPr>
        </p:nvSpPr>
        <p:spPr>
          <a:xfrm>
            <a:off x="392150" y="1572323"/>
            <a:ext cx="5517997" cy="696507"/>
          </a:xfrm>
        </p:spPr>
        <p:txBody>
          <a:bodyPr vert="horz" lIns="91440" tIns="45720" rIns="91440" bIns="45720" rtlCol="0">
            <a:normAutofit/>
          </a:bodyPr>
          <a:lstStyle/>
          <a:p>
            <a:r>
              <a:rPr lang="en-US" kern="1200">
                <a:latin typeface="Arial" panose="020B0604020202020204" pitchFamily="34" charset="0"/>
                <a:ea typeface="+mn-ea"/>
                <a:cs typeface="Arial" panose="020B0604020202020204" pitchFamily="34" charset="0"/>
              </a:rPr>
              <a:t>1236 </a:t>
            </a:r>
            <a:r>
              <a:rPr lang="en-US" kern="1200" err="1">
                <a:latin typeface="Arial" panose="020B0604020202020204" pitchFamily="34" charset="0"/>
                <a:ea typeface="+mn-ea"/>
                <a:cs typeface="Arial" panose="020B0604020202020204" pitchFamily="34" charset="0"/>
              </a:rPr>
              <a:t>Birchmount</a:t>
            </a:r>
            <a:r>
              <a:rPr lang="en-US" kern="1200">
                <a:latin typeface="Arial" panose="020B0604020202020204" pitchFamily="34" charset="0"/>
                <a:ea typeface="+mn-ea"/>
                <a:cs typeface="Arial" panose="020B0604020202020204" pitchFamily="34" charset="0"/>
              </a:rPr>
              <a:t> Road</a:t>
            </a:r>
          </a:p>
        </p:txBody>
      </p:sp>
      <p:pic>
        <p:nvPicPr>
          <p:cNvPr id="6" name="Picture 5" descr="A room with a bookcase and chairs&#10;&#10;Description automatically generated">
            <a:extLst>
              <a:ext uri="{FF2B5EF4-FFF2-40B4-BE49-F238E27FC236}">
                <a16:creationId xmlns:a16="http://schemas.microsoft.com/office/drawing/2014/main" id="{BB92DC52-2439-49CC-3D7D-89A95B47CBA0}"/>
              </a:ext>
            </a:extLst>
          </p:cNvPr>
          <p:cNvPicPr>
            <a:picLocks noChangeAspect="1"/>
          </p:cNvPicPr>
          <p:nvPr/>
        </p:nvPicPr>
        <p:blipFill>
          <a:blip r:embed="rId2"/>
          <a:stretch>
            <a:fillRect/>
          </a:stretch>
        </p:blipFill>
        <p:spPr>
          <a:xfrm>
            <a:off x="5987893" y="4206991"/>
            <a:ext cx="2822688" cy="2117016"/>
          </a:xfrm>
          <a:prstGeom prst="rect">
            <a:avLst/>
          </a:prstGeom>
        </p:spPr>
      </p:pic>
      <p:pic>
        <p:nvPicPr>
          <p:cNvPr id="8" name="Picture 7" descr="A room with tables and chairs&#10;&#10;Description automatically generated">
            <a:extLst>
              <a:ext uri="{FF2B5EF4-FFF2-40B4-BE49-F238E27FC236}">
                <a16:creationId xmlns:a16="http://schemas.microsoft.com/office/drawing/2014/main" id="{410EC58F-03BD-E5A5-59F1-1E4F51F25094}"/>
              </a:ext>
            </a:extLst>
          </p:cNvPr>
          <p:cNvPicPr>
            <a:picLocks noChangeAspect="1"/>
          </p:cNvPicPr>
          <p:nvPr/>
        </p:nvPicPr>
        <p:blipFill>
          <a:blip r:embed="rId3"/>
          <a:stretch>
            <a:fillRect/>
          </a:stretch>
        </p:blipFill>
        <p:spPr>
          <a:xfrm>
            <a:off x="8923954" y="4206991"/>
            <a:ext cx="2860923" cy="2117016"/>
          </a:xfrm>
          <a:prstGeom prst="rect">
            <a:avLst/>
          </a:prstGeom>
        </p:spPr>
      </p:pic>
      <p:pic>
        <p:nvPicPr>
          <p:cNvPr id="10" name="Picture 9" descr="A green carpet with a logo on it&#10;&#10;Description automatically generated">
            <a:extLst>
              <a:ext uri="{FF2B5EF4-FFF2-40B4-BE49-F238E27FC236}">
                <a16:creationId xmlns:a16="http://schemas.microsoft.com/office/drawing/2014/main" id="{8FA6E673-CAF2-EB71-0957-42EFF417A98B}"/>
              </a:ext>
            </a:extLst>
          </p:cNvPr>
          <p:cNvPicPr>
            <a:picLocks noChangeAspect="1"/>
          </p:cNvPicPr>
          <p:nvPr/>
        </p:nvPicPr>
        <p:blipFill rotWithShape="1">
          <a:blip r:embed="rId4"/>
          <a:srcRect r="12725"/>
          <a:stretch/>
        </p:blipFill>
        <p:spPr>
          <a:xfrm rot="5400000">
            <a:off x="6071957" y="1382743"/>
            <a:ext cx="2654558" cy="2822688"/>
          </a:xfrm>
          <a:prstGeom prst="rect">
            <a:avLst/>
          </a:prstGeom>
        </p:spPr>
      </p:pic>
      <p:pic>
        <p:nvPicPr>
          <p:cNvPr id="12" name="Picture 11" descr="A room with a kitchen and a wood floor&#10;&#10;Description automatically generated">
            <a:extLst>
              <a:ext uri="{FF2B5EF4-FFF2-40B4-BE49-F238E27FC236}">
                <a16:creationId xmlns:a16="http://schemas.microsoft.com/office/drawing/2014/main" id="{F7260170-5D70-D467-98E3-E9A65B0E47A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8000"/>
                    </a14:imgEffect>
                    <a14:imgEffect>
                      <a14:brightnessContrast bright="5000"/>
                    </a14:imgEffect>
                  </a14:imgLayer>
                </a14:imgProps>
              </a:ext>
            </a:extLst>
          </a:blip>
          <a:srcRect r="10803"/>
          <a:stretch/>
        </p:blipFill>
        <p:spPr>
          <a:xfrm>
            <a:off x="8923954" y="1466807"/>
            <a:ext cx="2860923" cy="2650572"/>
          </a:xfrm>
          <a:prstGeom prst="rect">
            <a:avLst/>
          </a:prstGeom>
        </p:spPr>
      </p:pic>
    </p:spTree>
    <p:extLst>
      <p:ext uri="{BB962C8B-B14F-4D97-AF65-F5344CB8AC3E}">
        <p14:creationId xmlns:p14="http://schemas.microsoft.com/office/powerpoint/2010/main" val="1693278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T-PPT2018-Template" id="{6E3171D0-C70B-FC4D-BFD6-427B55EBF21A}" vid="{F56DEF60-D089-1540-92E9-F95A54F919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9A9CB873B1B74AABAB4E19BE28C939" ma:contentTypeVersion="18" ma:contentTypeDescription="Create a new document." ma:contentTypeScope="" ma:versionID="28d9dfe280f60ccd13618e08ce78a33d">
  <xsd:schema xmlns:xsd="http://www.w3.org/2001/XMLSchema" xmlns:xs="http://www.w3.org/2001/XMLSchema" xmlns:p="http://schemas.microsoft.com/office/2006/metadata/properties" xmlns:ns2="1cd9afbc-b889-4801-89cd-6f7bbe8b05ad" xmlns:ns3="78451480-d303-4af3-8b24-6ae11757ab1b" targetNamespace="http://schemas.microsoft.com/office/2006/metadata/properties" ma:root="true" ma:fieldsID="f9c562ad52ffe1982b7e2a724dad3aec" ns2:_="" ns3:_="">
    <xsd:import namespace="1cd9afbc-b889-4801-89cd-6f7bbe8b05ad"/>
    <xsd:import namespace="78451480-d303-4af3-8b24-6ae11757ab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d9afbc-b889-4801-89cd-6f7bbe8b0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dbce4b-8139-4d4e-b1d3-f9ecd92698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451480-d303-4af3-8b24-6ae11757ab1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df5e6d-f22a-42da-ac65-40be97713872}" ma:internalName="TaxCatchAll" ma:showField="CatchAllData" ma:web="78451480-d303-4af3-8b24-6ae11757ab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8451480-d303-4af3-8b24-6ae11757ab1b">
      <UserInfo>
        <DisplayName>Kit Leung</DisplayName>
        <AccountId>10</AccountId>
        <AccountType/>
      </UserInfo>
      <UserInfo>
        <DisplayName>David Renfrew</DisplayName>
        <AccountId>148</AccountId>
        <AccountType/>
      </UserInfo>
    </SharedWithUsers>
    <lcf76f155ced4ddcb4097134ff3c332f xmlns="1cd9afbc-b889-4801-89cd-6f7bbe8b05ad">
      <Terms xmlns="http://schemas.microsoft.com/office/infopath/2007/PartnerControls"/>
    </lcf76f155ced4ddcb4097134ff3c332f>
    <TaxCatchAll xmlns="78451480-d303-4af3-8b24-6ae11757ab1b" xsi:nil="true"/>
  </documentManagement>
</p:properties>
</file>

<file path=customXml/itemProps1.xml><?xml version="1.0" encoding="utf-8"?>
<ds:datastoreItem xmlns:ds="http://schemas.openxmlformats.org/officeDocument/2006/customXml" ds:itemID="{D5ABCB5B-C2D1-42FF-AF82-6D15CCFC8264}"/>
</file>

<file path=customXml/itemProps2.xml><?xml version="1.0" encoding="utf-8"?>
<ds:datastoreItem xmlns:ds="http://schemas.openxmlformats.org/officeDocument/2006/customXml" ds:itemID="{0780462E-6DF7-4E87-9F3E-333AEF4304CC}">
  <ds:schemaRefs>
    <ds:schemaRef ds:uri="http://schemas.microsoft.com/sharepoint/v3/contenttype/forms"/>
  </ds:schemaRefs>
</ds:datastoreItem>
</file>

<file path=customXml/itemProps3.xml><?xml version="1.0" encoding="utf-8"?>
<ds:datastoreItem xmlns:ds="http://schemas.openxmlformats.org/officeDocument/2006/customXml" ds:itemID="{433CBC3B-E522-4D29-98FD-8BF88DA51985}">
  <ds:schemaRefs>
    <ds:schemaRef ds:uri="http://www.w3.org/XML/1998/namespace"/>
    <ds:schemaRef ds:uri="dde7d645-2579-489a-af50-ea69e3a0df66"/>
    <ds:schemaRef ds:uri="http://purl.org/dc/terms/"/>
    <ds:schemaRef ds:uri="http://purl.org/dc/elements/1.1/"/>
    <ds:schemaRef ds:uri="777282bf-2abd-4818-9327-1fa9173b155b"/>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CLToronto-PPT Template 2024</Template>
  <TotalTime>3563</TotalTime>
  <Words>800</Words>
  <Application>Microsoft Office PowerPoint</Application>
  <PresentationFormat>Widescreen</PresentationFormat>
  <Paragraphs>144</Paragraphs>
  <Slides>12</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Abadi</vt:lpstr>
      <vt:lpstr>Aptos</vt:lpstr>
      <vt:lpstr>Arial</vt:lpstr>
      <vt:lpstr>Calibri</vt:lpstr>
      <vt:lpstr>Symbol</vt:lpstr>
      <vt:lpstr>Times New Roman</vt:lpstr>
      <vt:lpstr>Wingdings</vt:lpstr>
      <vt:lpstr>Office Theme</vt:lpstr>
      <vt:lpstr>PowerPoint Presentation</vt:lpstr>
      <vt:lpstr>Supported Living Goals </vt:lpstr>
      <vt:lpstr>Real Estate and Program Development</vt:lpstr>
      <vt:lpstr> Inclusive Vertical Communities Overview</vt:lpstr>
      <vt:lpstr>PowerPoint Presentation</vt:lpstr>
      <vt:lpstr>PowerPoint Presentation</vt:lpstr>
      <vt:lpstr>PowerPoint Presentation</vt:lpstr>
      <vt:lpstr>PowerPoint Presentation</vt:lpstr>
      <vt:lpstr>Example: Birchmount Green</vt:lpstr>
      <vt:lpstr>PowerPoint Presentation</vt:lpstr>
      <vt:lpstr>PowerPoint Presentation</vt:lpstr>
      <vt:lpstr>PowerPoint Presentation</vt:lpstr>
    </vt:vector>
  </TitlesOfParts>
  <Company>Community Living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Hiral Shah</dc:creator>
  <cp:lastModifiedBy>Julia Silani</cp:lastModifiedBy>
  <cp:revision>43</cp:revision>
  <dcterms:created xsi:type="dcterms:W3CDTF">2024-01-18T18:54:31Z</dcterms:created>
  <dcterms:modified xsi:type="dcterms:W3CDTF">2024-03-18T14:12:51Z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0x0101007A2ADAEAEBCD6140902843AC54962740</vt:lpwstr>
  </property>
</Properties>
</file>